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9" r:id="rId3"/>
    <p:sldId id="293" r:id="rId4"/>
    <p:sldId id="292" r:id="rId5"/>
    <p:sldId id="291" r:id="rId6"/>
    <p:sldId id="280" r:id="rId7"/>
    <p:sldId id="298" r:id="rId8"/>
    <p:sldId id="299" r:id="rId9"/>
    <p:sldId id="283" r:id="rId10"/>
    <p:sldId id="277" r:id="rId11"/>
    <p:sldId id="294" r:id="rId12"/>
    <p:sldId id="295" r:id="rId13"/>
    <p:sldId id="297" r:id="rId14"/>
    <p:sldId id="284" r:id="rId15"/>
    <p:sldId id="286" r:id="rId16"/>
    <p:sldId id="285" r:id="rId17"/>
    <p:sldId id="271" r:id="rId18"/>
    <p:sldId id="264" r:id="rId19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0000"/>
    <a:srgbClr val="BE4155"/>
    <a:srgbClr val="5F1923"/>
    <a:srgbClr val="FF8C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-1164" y="-7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g"/><Relationship Id="rId5" Type="http://schemas.openxmlformats.org/officeDocument/2006/relationships/package" Target="../embeddings/Microsoft_Excel_Worksheet3.xlsx"/><Relationship Id="rId4" Type="http://schemas.openxmlformats.org/officeDocument/2006/relationships/image" Target="../media/image12.jp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24999999999999"/>
          <c:y val="1.5625E-2"/>
          <c:w val="0.65625"/>
          <c:h val="0.984375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pl-PL" sz="1700" baseline="0" smtClean="0"/>
                      <a:t>PARP</a:t>
                    </a:r>
                    <a:r>
                      <a:rPr lang="pl-PL" sz="1700" baseline="0" dirty="0"/>
                      <a:t>
3%</a:t>
                    </a:r>
                    <a:endParaRPr lang="pl-PL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2.083333333333333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pl-PL"/>
                      <a:t>Urząd Marszałkowski
14%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Arkusz1!$A$2:$A$7</c:f>
              <c:strCache>
                <c:ptCount val="6"/>
                <c:pt idx="0">
                  <c:v>Kapitał dla przedsiębiorczych </c:v>
                </c:pt>
                <c:pt idx="1">
                  <c:v>SPO WKP</c:v>
                </c:pt>
                <c:pt idx="2">
                  <c:v>Urząd Marszałkowski (w tym Kontrakt Regionalny)</c:v>
                </c:pt>
                <c:pt idx="3">
                  <c:v>RPO WSL </c:v>
                </c:pt>
                <c:pt idx="4">
                  <c:v>PO KL</c:v>
                </c:pt>
                <c:pt idx="5">
                  <c:v>własne </c:v>
                </c:pt>
              </c:strCache>
            </c:strRef>
          </c:cat>
          <c:val>
            <c:numRef>
              <c:f>Arkusz1!$B$2:$B$7</c:f>
              <c:numCache>
                <c:formatCode>0.0%</c:formatCode>
                <c:ptCount val="6"/>
                <c:pt idx="0">
                  <c:v>3.0267695890217647E-2</c:v>
                </c:pt>
                <c:pt idx="1">
                  <c:v>0.11334473768723166</c:v>
                </c:pt>
                <c:pt idx="2">
                  <c:v>0.13482958168328665</c:v>
                </c:pt>
                <c:pt idx="3">
                  <c:v>0.44453333804133444</c:v>
                </c:pt>
                <c:pt idx="4">
                  <c:v>0.11806473619643421</c:v>
                </c:pt>
                <c:pt idx="5">
                  <c:v>0.15895991050149524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invertIfNegative val="0"/>
          <c:cat>
            <c:strRef>
              <c:f>Arkusz1!$A$2:$A$20</c:f>
              <c:strCache>
                <c:ptCount val="19"/>
                <c:pt idx="0">
                  <c:v>Katowice</c:v>
                </c:pt>
                <c:pt idx="1">
                  <c:v>Bielsko Biała</c:v>
                </c:pt>
                <c:pt idx="2">
                  <c:v>bielski </c:v>
                </c:pt>
                <c:pt idx="3">
                  <c:v>Gliwice </c:v>
                </c:pt>
                <c:pt idx="4">
                  <c:v>sosnowiec</c:v>
                </c:pt>
                <c:pt idx="5">
                  <c:v>cieszyński </c:v>
                </c:pt>
                <c:pt idx="6">
                  <c:v>Rybnik</c:v>
                </c:pt>
                <c:pt idx="7">
                  <c:v>pszczynski</c:v>
                </c:pt>
                <c:pt idx="8">
                  <c:v>tarnogórski </c:v>
                </c:pt>
                <c:pt idx="9">
                  <c:v>Bytom</c:v>
                </c:pt>
                <c:pt idx="10">
                  <c:v>Tychy </c:v>
                </c:pt>
                <c:pt idx="11">
                  <c:v>Zabrze</c:v>
                </c:pt>
                <c:pt idx="12">
                  <c:v>żywiecki</c:v>
                </c:pt>
                <c:pt idx="13">
                  <c:v>Jastrzebie Z. </c:v>
                </c:pt>
                <c:pt idx="14">
                  <c:v>Mysłowice </c:v>
                </c:pt>
                <c:pt idx="15">
                  <c:v>mikołowski </c:v>
                </c:pt>
                <c:pt idx="16">
                  <c:v>będziński</c:v>
                </c:pt>
                <c:pt idx="17">
                  <c:v>wodzisławski </c:v>
                </c:pt>
                <c:pt idx="18">
                  <c:v>Dąbrowa G.</c:v>
                </c:pt>
              </c:strCache>
            </c:strRef>
          </c:cat>
          <c:val>
            <c:numRef>
              <c:f>Arkusz1!$B$2:$B$20</c:f>
              <c:numCache>
                <c:formatCode>0.00%</c:formatCode>
                <c:ptCount val="19"/>
                <c:pt idx="0">
                  <c:v>0.12424503882657463</c:v>
                </c:pt>
                <c:pt idx="1">
                  <c:v>0.11734253666954271</c:v>
                </c:pt>
                <c:pt idx="2">
                  <c:v>5.6945642795513375E-2</c:v>
                </c:pt>
                <c:pt idx="3">
                  <c:v>5.3494391716997408E-2</c:v>
                </c:pt>
                <c:pt idx="4">
                  <c:v>4.0552200172562551E-2</c:v>
                </c:pt>
                <c:pt idx="5">
                  <c:v>3.7100949094046591E-2</c:v>
                </c:pt>
                <c:pt idx="6">
                  <c:v>3.5375323554788611E-2</c:v>
                </c:pt>
                <c:pt idx="7">
                  <c:v>3.1924072476272651E-2</c:v>
                </c:pt>
                <c:pt idx="8">
                  <c:v>3.0198446937014668E-2</c:v>
                </c:pt>
                <c:pt idx="9">
                  <c:v>2.9335634167385678E-2</c:v>
                </c:pt>
                <c:pt idx="10">
                  <c:v>2.8472821397756688E-2</c:v>
                </c:pt>
                <c:pt idx="11">
                  <c:v>2.7610008628127698E-2</c:v>
                </c:pt>
                <c:pt idx="12">
                  <c:v>2.6747195858498704E-2</c:v>
                </c:pt>
                <c:pt idx="13">
                  <c:v>2.5021570319240724E-2</c:v>
                </c:pt>
                <c:pt idx="14">
                  <c:v>2.5021570319240724E-2</c:v>
                </c:pt>
                <c:pt idx="15">
                  <c:v>2.4158757549611734E-2</c:v>
                </c:pt>
                <c:pt idx="16">
                  <c:v>2.3295944779982744E-2</c:v>
                </c:pt>
                <c:pt idx="17">
                  <c:v>2.3295944779982744E-2</c:v>
                </c:pt>
                <c:pt idx="18">
                  <c:v>2.1570319240724764E-2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1322752"/>
        <c:axId val="41324544"/>
        <c:axId val="0"/>
      </c:bar3DChart>
      <c:catAx>
        <c:axId val="41322752"/>
        <c:scaling>
          <c:orientation val="minMax"/>
        </c:scaling>
        <c:delete val="0"/>
        <c:axPos val="b"/>
        <c:majorTickMark val="out"/>
        <c:minorTickMark val="none"/>
        <c:tickLblPos val="nextTo"/>
        <c:crossAx val="41324544"/>
        <c:crosses val="autoZero"/>
        <c:auto val="1"/>
        <c:lblAlgn val="ctr"/>
        <c:lblOffset val="100"/>
        <c:noMultiLvlLbl val="0"/>
      </c:catAx>
      <c:valAx>
        <c:axId val="4132454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41322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176979008542097"/>
          <c:y val="9.7773765877865418E-2"/>
          <c:w val="0.49349754336168722"/>
          <c:h val="0.81385883050031482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wartość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effectLst>
              <a:outerShdw blurRad="190500" dist="254000" dir="5400000" sx="102000" sy="102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sunset" dir="t"/>
            </a:scene3d>
            <a:sp3d/>
          </c:spPr>
          <c:explosion val="25"/>
          <c:dPt>
            <c:idx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effectLst>
                <a:outerShdw blurRad="190500" dist="254000" dir="5400000" sx="102000" sy="102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sunset" dir="t"/>
              </a:scene3d>
              <a:sp3d/>
            </c:spPr>
          </c:dPt>
          <c:dPt>
            <c:idx val="1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effectLst>
                <a:outerShdw blurRad="190500" dist="254000" dir="5400000" sx="102000" sy="102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sunset" dir="t"/>
              </a:scene3d>
              <a:sp3d/>
            </c:spPr>
          </c:dPt>
          <c:dPt>
            <c:idx val="3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effectLst>
                <a:outerShdw blurRad="190500" dist="254000" dir="5400000" sx="102000" sy="102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sunset" dir="t"/>
              </a:scene3d>
              <a:sp3d/>
            </c:spPr>
          </c:dPt>
          <c:dPt>
            <c:idx val="4"/>
            <c:bubble3D val="0"/>
            <c:spPr>
              <a:solidFill>
                <a:srgbClr val="5F1923"/>
              </a:solidFill>
              <a:effectLst>
                <a:outerShdw blurRad="190500" dist="254000" dir="5400000" sx="102000" sy="102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sunset" dir="t"/>
              </a:scene3d>
              <a:sp3d/>
            </c:spPr>
          </c:dPt>
          <c:dLbls>
            <c:dLbl>
              <c:idx val="0"/>
              <c:layout>
                <c:manualLayout>
                  <c:x val="0.13546316838975667"/>
                  <c:y val="-9.4063622560456236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B</a:t>
                    </a:r>
                    <a:r>
                      <a:rPr lang="en-US" dirty="0" err="1" smtClean="0"/>
                      <a:t>udownictwo</a:t>
                    </a:r>
                    <a:endParaRPr lang="pl-PL" dirty="0" smtClean="0"/>
                  </a:p>
                  <a:p>
                    <a:r>
                      <a:rPr lang="pl-PL" dirty="0" smtClean="0"/>
                      <a:t>19 709 064 zł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540000089822243"/>
                  <c:y val="-7.289930748435359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Handel</a:t>
                    </a:r>
                    <a:endParaRPr lang="pl-PL" dirty="0" smtClean="0"/>
                  </a:p>
                  <a:p>
                    <a:r>
                      <a:rPr lang="pl-PL" dirty="0" smtClean="0"/>
                      <a:t>49 147 472zł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9250029192228579"/>
                  <c:y val="3.5273858460171094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Produkcja</a:t>
                    </a:r>
                    <a:endParaRPr lang="pl-PL" dirty="0" smtClean="0"/>
                  </a:p>
                  <a:p>
                    <a:r>
                      <a:rPr lang="pl-PL" dirty="0" smtClean="0"/>
                      <a:t>50 311 647 zł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8822250765734613"/>
                  <c:y val="2.1164315076102655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err="1" smtClean="0">
                        <a:solidFill>
                          <a:srgbClr val="5F1923"/>
                        </a:solidFill>
                      </a:rPr>
                      <a:t>usługi</a:t>
                    </a:r>
                    <a:r>
                      <a:rPr lang="en-US" b="1" dirty="0" smtClean="0">
                        <a:solidFill>
                          <a:srgbClr val="5F1923"/>
                        </a:solidFill>
                      </a:rPr>
                      <a:t> </a:t>
                    </a:r>
                    <a:endParaRPr lang="pl-PL" b="1" dirty="0" smtClean="0">
                      <a:solidFill>
                        <a:srgbClr val="5F1923"/>
                      </a:solidFill>
                    </a:endParaRPr>
                  </a:p>
                  <a:p>
                    <a:r>
                      <a:rPr lang="pl-PL" b="1" dirty="0" smtClean="0">
                        <a:solidFill>
                          <a:srgbClr val="5F1923"/>
                        </a:solidFill>
                      </a:rPr>
                      <a:t>51 928 048 zł</a:t>
                    </a:r>
                    <a:r>
                      <a:rPr lang="en-US" b="1" dirty="0" smtClean="0">
                        <a:solidFill>
                          <a:srgbClr val="5F1923"/>
                        </a:solidFill>
                      </a:rPr>
                      <a:t> 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5542616162614187"/>
                  <c:y val="-7.7602488612376397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inne</a:t>
                    </a:r>
                    <a:r>
                      <a:rPr lang="en-US" dirty="0" smtClean="0"/>
                      <a:t> </a:t>
                    </a:r>
                    <a:endParaRPr lang="pl-PL" dirty="0" smtClean="0"/>
                  </a:p>
                  <a:p>
                    <a:r>
                      <a:rPr lang="pl-PL" dirty="0" smtClean="0"/>
                      <a:t>17 294 552 zł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5F1923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Arkusz1!$A$2:$A$6</c:f>
              <c:strCache>
                <c:ptCount val="5"/>
                <c:pt idx="0">
                  <c:v>budownictwo</c:v>
                </c:pt>
                <c:pt idx="1">
                  <c:v>handel</c:v>
                </c:pt>
                <c:pt idx="2">
                  <c:v>produkcja</c:v>
                </c:pt>
                <c:pt idx="3">
                  <c:v>usługi</c:v>
                </c:pt>
                <c:pt idx="4">
                  <c:v>inne</c:v>
                </c:pt>
              </c:strCache>
            </c:strRef>
          </c:cat>
          <c:val>
            <c:numRef>
              <c:f>Arkusz1!$B$2:$B$6</c:f>
              <c:numCache>
                <c:formatCode>_("zł"* #,##0.00_);_("zł"* \(#,##0.00\);_("zł"* "-"??_);_(@_)</c:formatCode>
                <c:ptCount val="5"/>
                <c:pt idx="0">
                  <c:v>19709064.390000001</c:v>
                </c:pt>
                <c:pt idx="1">
                  <c:v>49147472.219999999</c:v>
                </c:pt>
                <c:pt idx="2">
                  <c:v>50311646.359999999</c:v>
                </c:pt>
                <c:pt idx="3">
                  <c:v>51928048.130000003</c:v>
                </c:pt>
                <c:pt idx="4">
                  <c:v>17294551.899999999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5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C33B9-B6E5-45FD-8910-CC0D7EB95571}" type="datetimeFigureOut">
              <a:rPr lang="pl-PL" smtClean="0"/>
              <a:t>2015-11-25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60D65-B228-4453-9B5D-251BFEDAA2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5811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7D22A-F184-45CD-88EF-E2D8094FD92C}" type="datetimeFigureOut">
              <a:rPr lang="pl-PL" smtClean="0"/>
              <a:t>2015-11-25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AFF79-B81F-41BF-B6E0-05DD676DC1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1367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="0" baseline="0" dirty="0" smtClean="0">
              <a:latin typeface="+mn-lt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81000" y="500063"/>
            <a:ext cx="3413125" cy="2560637"/>
          </a:xfr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C0205-62C8-4342-B320-C9FDDBEB0E80}" type="datetimeFigureOut">
              <a:rPr lang="pl-PL" smtClean="0"/>
              <a:t>2015-11-25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02B1A-D4B8-497E-9BAB-DB3B241E68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29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C0205-62C8-4342-B320-C9FDDBEB0E80}" type="datetimeFigureOut">
              <a:rPr lang="pl-PL" smtClean="0"/>
              <a:t>2015-11-25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02B1A-D4B8-497E-9BAB-DB3B241E68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961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C0205-62C8-4342-B320-C9FDDBEB0E80}" type="datetimeFigureOut">
              <a:rPr lang="pl-PL" smtClean="0"/>
              <a:t>2015-11-25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02B1A-D4B8-497E-9BAB-DB3B241E68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077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C0205-62C8-4342-B320-C9FDDBEB0E80}" type="datetimeFigureOut">
              <a:rPr lang="pl-PL" smtClean="0"/>
              <a:t>2015-11-25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02B1A-D4B8-497E-9BAB-DB3B241E68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178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C0205-62C8-4342-B320-C9FDDBEB0E80}" type="datetimeFigureOut">
              <a:rPr lang="pl-PL" smtClean="0"/>
              <a:t>2015-11-25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02B1A-D4B8-497E-9BAB-DB3B241E68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346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C0205-62C8-4342-B320-C9FDDBEB0E80}" type="datetimeFigureOut">
              <a:rPr lang="pl-PL" smtClean="0"/>
              <a:t>2015-11-25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02B1A-D4B8-497E-9BAB-DB3B241E68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586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C0205-62C8-4342-B320-C9FDDBEB0E80}" type="datetimeFigureOut">
              <a:rPr lang="pl-PL" smtClean="0"/>
              <a:t>2015-11-25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02B1A-D4B8-497E-9BAB-DB3B241E68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139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C0205-62C8-4342-B320-C9FDDBEB0E80}" type="datetimeFigureOut">
              <a:rPr lang="pl-PL" smtClean="0"/>
              <a:t>2015-11-25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02B1A-D4B8-497E-9BAB-DB3B241E68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329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C0205-62C8-4342-B320-C9FDDBEB0E80}" type="datetimeFigureOut">
              <a:rPr lang="pl-PL" smtClean="0"/>
              <a:t>2015-11-25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02B1A-D4B8-497E-9BAB-DB3B241E68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974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C0205-62C8-4342-B320-C9FDDBEB0E80}" type="datetimeFigureOut">
              <a:rPr lang="pl-PL" smtClean="0"/>
              <a:t>2015-11-25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02B1A-D4B8-497E-9BAB-DB3B241E68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527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C0205-62C8-4342-B320-C9FDDBEB0E80}" type="datetimeFigureOut">
              <a:rPr lang="pl-PL" smtClean="0"/>
              <a:t>2015-11-25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02B1A-D4B8-497E-9BAB-DB3B241E68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504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C0205-62C8-4342-B320-C9FDDBEB0E80}" type="datetimeFigureOut">
              <a:rPr lang="pl-PL" smtClean="0"/>
              <a:t>2015-11-25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02B1A-D4B8-497E-9BAB-DB3B241E68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0686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00000" y="1886967"/>
            <a:ext cx="7772400" cy="1470025"/>
          </a:xfrm>
        </p:spPr>
        <p:txBody>
          <a:bodyPr>
            <a:noAutofit/>
          </a:bodyPr>
          <a:lstStyle/>
          <a:p>
            <a:endParaRPr lang="pl-PL" sz="4000" b="1" dirty="0">
              <a:solidFill>
                <a:srgbClr val="BE4155"/>
              </a:solidFill>
            </a:endParaRPr>
          </a:p>
        </p:txBody>
      </p:sp>
      <p:sp>
        <p:nvSpPr>
          <p:cNvPr id="11" name="Podtytuł 10"/>
          <p:cNvSpPr>
            <a:spLocks noGrp="1"/>
          </p:cNvSpPr>
          <p:nvPr>
            <p:ph type="subTitle" idx="1"/>
          </p:nvPr>
        </p:nvSpPr>
        <p:spPr>
          <a:xfrm>
            <a:off x="899592" y="4941168"/>
            <a:ext cx="7488832" cy="1752600"/>
          </a:xfrm>
        </p:spPr>
        <p:txBody>
          <a:bodyPr>
            <a:noAutofit/>
          </a:bodyPr>
          <a:lstStyle/>
          <a:p>
            <a:r>
              <a:rPr lang="pl-PL" sz="3600" b="1" dirty="0" smtClean="0">
                <a:solidFill>
                  <a:srgbClr val="FFC000"/>
                </a:solidFill>
              </a:rPr>
              <a:t>Małgorzata Obuchowska Gembala</a:t>
            </a:r>
          </a:p>
          <a:p>
            <a:r>
              <a:rPr lang="pl-PL" sz="2400" dirty="0" smtClean="0">
                <a:solidFill>
                  <a:srgbClr val="FFC000"/>
                </a:solidFill>
              </a:rPr>
              <a:t>Dyrektor Wydziału Programów Pomocowych</a:t>
            </a:r>
          </a:p>
          <a:p>
            <a:r>
              <a:rPr lang="pl-PL" sz="2800" b="1" dirty="0" smtClean="0">
                <a:solidFill>
                  <a:srgbClr val="FFC000"/>
                </a:solidFill>
              </a:rPr>
              <a:t>Fundusz Górnośląski S.A.</a:t>
            </a:r>
            <a:endParaRPr lang="pl-PL" sz="2800" b="1" dirty="0">
              <a:solidFill>
                <a:srgbClr val="FFC000"/>
              </a:solidFill>
            </a:endParaRPr>
          </a:p>
        </p:txBody>
      </p:sp>
      <p:sp>
        <p:nvSpPr>
          <p:cNvPr id="10" name="Symbol zastępczy numeru slajdu 3"/>
          <p:cNvSpPr>
            <a:spLocks noGrp="1"/>
          </p:cNvSpPr>
          <p:nvPr>
            <p:ph type="sldNum" idx="11"/>
          </p:nvPr>
        </p:nvSpPr>
        <p:spPr>
          <a:xfrm>
            <a:off x="374725" y="6021288"/>
            <a:ext cx="452859" cy="471487"/>
          </a:xfrm>
        </p:spPr>
        <p:txBody>
          <a:bodyPr/>
          <a:lstStyle/>
          <a:p>
            <a:pPr>
              <a:defRPr/>
            </a:pPr>
            <a:fld id="{6B5D0BB6-5359-4DE2-B369-E3A71E3A3E5A}" type="slidenum">
              <a:rPr lang="pl-PL" sz="2000" b="1" smtClean="0">
                <a:solidFill>
                  <a:schemeClr val="accent6">
                    <a:lumMod val="75000"/>
                  </a:schemeClr>
                </a:solidFill>
              </a:rPr>
              <a:pPr>
                <a:defRPr/>
              </a:pPr>
              <a:t>1</a:t>
            </a:fld>
            <a:endParaRPr lang="pl-PL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81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42300" y="1815412"/>
            <a:ext cx="764548" cy="714011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27000" dist="127000" dir="8460000" algn="ctr">
              <a:srgbClr val="000000">
                <a:alpha val="23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24574" y="2787030"/>
            <a:ext cx="715515" cy="715515"/>
          </a:xfrm>
          <a:prstGeom prst="ellipse">
            <a:avLst/>
          </a:prstGeom>
          <a:ln>
            <a:noFill/>
          </a:ln>
          <a:effectLst>
            <a:outerShdw blurRad="127000" dist="127000" dir="8460000" algn="ctr">
              <a:srgbClr val="000000">
                <a:alpha val="23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297650" y="3680111"/>
            <a:ext cx="684877" cy="684877"/>
          </a:xfrm>
          <a:prstGeom prst="ellipse">
            <a:avLst/>
          </a:prstGeom>
          <a:ln>
            <a:noFill/>
          </a:ln>
          <a:effectLst>
            <a:outerShdw blurRad="127000" dist="127000" dir="8460000" algn="ctr">
              <a:srgbClr val="000000">
                <a:alpha val="23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" name="TextBox 7"/>
          <p:cNvSpPr txBox="1"/>
          <p:nvPr/>
        </p:nvSpPr>
        <p:spPr>
          <a:xfrm rot="10800000" flipH="1" flipV="1">
            <a:off x="1647650" y="1956973"/>
            <a:ext cx="5077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b="1" dirty="0" smtClean="0">
                <a:solidFill>
                  <a:srgbClr val="5F1923"/>
                </a:solidFill>
                <a:latin typeface="Corbel" pitchFamily="34" charset="0"/>
              </a:rPr>
              <a:t>Pożyczka na bieżące wydatki</a:t>
            </a:r>
            <a:endParaRPr lang="pl-PL" sz="2200" b="1" dirty="0">
              <a:solidFill>
                <a:srgbClr val="5F1923"/>
              </a:solidFill>
              <a:latin typeface="Corbe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 flipH="1" flipV="1">
            <a:off x="1888784" y="2713900"/>
            <a:ext cx="38485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b="1" dirty="0" smtClean="0">
                <a:solidFill>
                  <a:srgbClr val="5F1923"/>
                </a:solidFill>
                <a:latin typeface="Corbel" pitchFamily="34" charset="0"/>
              </a:rPr>
              <a:t>Pożyczka na cel inwestycyjny</a:t>
            </a:r>
            <a:endParaRPr lang="pl-PL" sz="2200" b="1" dirty="0">
              <a:solidFill>
                <a:srgbClr val="5F1923"/>
              </a:solidFill>
              <a:latin typeface="Corbel" pitchFamily="34" charset="0"/>
            </a:endParaRPr>
          </a:p>
        </p:txBody>
      </p:sp>
      <p:sp>
        <p:nvSpPr>
          <p:cNvPr id="16" name="Tytuł 1"/>
          <p:cNvSpPr txBox="1">
            <a:spLocks/>
          </p:cNvSpPr>
          <p:nvPr/>
        </p:nvSpPr>
        <p:spPr>
          <a:xfrm>
            <a:off x="760040" y="26064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 smtClean="0">
                <a:solidFill>
                  <a:srgbClr val="BE4155"/>
                </a:solidFill>
              </a:rPr>
              <a:t>Produkty pożyczkowe Funduszu </a:t>
            </a:r>
            <a:endParaRPr lang="pl-PL" sz="3600" b="1" dirty="0">
              <a:solidFill>
                <a:srgbClr val="BE4155"/>
              </a:solidFill>
            </a:endParaRPr>
          </a:p>
        </p:txBody>
      </p:sp>
      <p:sp>
        <p:nvSpPr>
          <p:cNvPr id="18" name="Symbol zastępczy numeru slajdu 3"/>
          <p:cNvSpPr>
            <a:spLocks noGrp="1"/>
          </p:cNvSpPr>
          <p:nvPr>
            <p:ph type="sldNum" idx="11"/>
          </p:nvPr>
        </p:nvSpPr>
        <p:spPr>
          <a:xfrm>
            <a:off x="374725" y="6021288"/>
            <a:ext cx="452859" cy="471487"/>
          </a:xfrm>
        </p:spPr>
        <p:txBody>
          <a:bodyPr/>
          <a:lstStyle/>
          <a:p>
            <a:pPr>
              <a:defRPr/>
            </a:pPr>
            <a:fld id="{6B5D0BB6-5359-4DE2-B369-E3A71E3A3E5A}" type="slidenum">
              <a:rPr lang="pl-PL" sz="2000" b="1" smtClean="0">
                <a:solidFill>
                  <a:schemeClr val="accent6">
                    <a:lumMod val="75000"/>
                  </a:schemeClr>
                </a:solidFill>
              </a:rPr>
              <a:pPr>
                <a:defRPr/>
              </a:pPr>
              <a:t>10</a:t>
            </a:fld>
            <a:endParaRPr lang="pl-PL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640090" y="4581128"/>
            <a:ext cx="693943" cy="648073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27000" dist="127000" dir="8460000" algn="ctr">
              <a:srgbClr val="000000">
                <a:alpha val="23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2" name="TextBox 9"/>
          <p:cNvSpPr txBox="1"/>
          <p:nvPr/>
        </p:nvSpPr>
        <p:spPr>
          <a:xfrm rot="10800000" flipH="1" flipV="1">
            <a:off x="2233972" y="3559707"/>
            <a:ext cx="55783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b="1" dirty="0" smtClean="0">
                <a:solidFill>
                  <a:srgbClr val="5F1923"/>
                </a:solidFill>
                <a:latin typeface="Corbel" pitchFamily="34" charset="0"/>
              </a:rPr>
              <a:t>Preferencyjna pożyczka na rozpoczęcie działalności gospodarczej </a:t>
            </a:r>
            <a:endParaRPr lang="pl-PL" sz="2200" b="1" dirty="0">
              <a:solidFill>
                <a:srgbClr val="5F1923"/>
              </a:solidFill>
              <a:latin typeface="Corbel" pitchFamily="34" charset="0"/>
            </a:endParaRPr>
          </a:p>
        </p:txBody>
      </p:sp>
      <p:sp>
        <p:nvSpPr>
          <p:cNvPr id="15" name="TextBox 8"/>
          <p:cNvSpPr txBox="1"/>
          <p:nvPr/>
        </p:nvSpPr>
        <p:spPr>
          <a:xfrm rot="10800000" flipH="1" flipV="1">
            <a:off x="2721984" y="4689720"/>
            <a:ext cx="43365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b="1" dirty="0" smtClean="0">
                <a:solidFill>
                  <a:srgbClr val="5F1923"/>
                </a:solidFill>
                <a:latin typeface="Corbel" pitchFamily="34" charset="0"/>
              </a:rPr>
              <a:t>Pożyczka ze środków własnych </a:t>
            </a:r>
            <a:endParaRPr lang="pl-PL" sz="2200" b="1" dirty="0">
              <a:solidFill>
                <a:srgbClr val="5F1923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99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16667E-6 -3.89454E-6 C 0.06632 0.09598 0.13298 0.19219 0.18559 0.34991 C 0.23819 0.50764 0.27656 0.72688 0.3151 0.94635 " pathEditMode="relative" rAng="0" ptsTypes="aaA">
                                      <p:cBhvr>
                                        <p:cTn id="12" dur="1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00" y="4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8.33333E-7 2.78446E-6 C 0.05608 0.10522 0.08767 0.20583 0.1217 0.3358 C 0.15573 0.46577 0.18733 0.68709 0.20451 0.77937 " pathEditMode="relative" rAng="0" ptsTypes="faf">
                                      <p:cBhvr>
                                        <p:cTn id="24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0" y="3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66667E-6 2.23867E-6 C 0.0198 0.07146 0.03959 0.14315 0.05973 0.2426 C 0.07987 0.34204 0.10035 0.46924 0.12084 0.59644 " pathEditMode="relative" ptsTypes="aaA">
                                      <p:cBhvr>
                                        <p:cTn id="36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16667E-6 -3.89454E-6 C 0.06632 0.09598 0.13298 0.19219 0.18559 0.34991 C 0.23819 0.50764 0.27656 0.72688 0.3151 0.94635 " pathEditMode="relative" rAng="0" ptsTypes="aaA">
                                      <p:cBhvr>
                                        <p:cTn id="44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00" y="4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5F1923"/>
                </a:solidFill>
                <a:latin typeface="Corbel" pitchFamily="34" charset="0"/>
              </a:rPr>
              <a:t>Pożyczka na bieżące </a:t>
            </a:r>
            <a:r>
              <a:rPr lang="pl-PL" dirty="0" smtClean="0">
                <a:solidFill>
                  <a:srgbClr val="5F1923"/>
                </a:solidFill>
                <a:latin typeface="Corbel" pitchFamily="34" charset="0"/>
              </a:rPr>
              <a:t>wydatki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 algn="just">
              <a:buNone/>
            </a:pPr>
            <a:r>
              <a:rPr lang="pl-PL" b="1" dirty="0" smtClean="0">
                <a:solidFill>
                  <a:srgbClr val="8E0000"/>
                </a:solidFill>
              </a:rPr>
              <a:t>Przeznaczenie: finansowanie </a:t>
            </a:r>
            <a:r>
              <a:rPr lang="pl-PL" b="1" dirty="0">
                <a:solidFill>
                  <a:srgbClr val="8E0000"/>
                </a:solidFill>
              </a:rPr>
              <a:t>wydatków / zakupów o charakterze </a:t>
            </a:r>
            <a:r>
              <a:rPr lang="pl-PL" b="1" dirty="0" smtClean="0">
                <a:solidFill>
                  <a:srgbClr val="8E0000"/>
                </a:solidFill>
              </a:rPr>
              <a:t>bieżącym</a:t>
            </a:r>
            <a:r>
              <a:rPr lang="pl-PL" b="1" dirty="0" smtClean="0">
                <a:solidFill>
                  <a:srgbClr val="FFCC00"/>
                </a:solidFill>
              </a:rPr>
              <a:t>:</a:t>
            </a:r>
            <a:r>
              <a:rPr lang="pl-PL" dirty="0" smtClean="0"/>
              <a:t> zakup </a:t>
            </a:r>
            <a:r>
              <a:rPr lang="pl-PL" dirty="0"/>
              <a:t>surowców, materiałów, produktów, towarów związanych z prowadzoną działalnością gospodarczą, przeznaczonych do dalszego </a:t>
            </a:r>
            <a:r>
              <a:rPr lang="pl-PL" dirty="0" smtClean="0"/>
              <a:t>przetworzenia /sprzedaży /świadczenia </a:t>
            </a:r>
            <a:r>
              <a:rPr lang="pl-PL" dirty="0"/>
              <a:t>usług oraz zakup usług związanych z ich </a:t>
            </a:r>
            <a:r>
              <a:rPr lang="pl-PL" dirty="0" smtClean="0"/>
              <a:t>przetworzeniem /sprzedażą /świadczeniem usług</a:t>
            </a:r>
            <a:r>
              <a:rPr lang="pl-PL" dirty="0"/>
              <a:t>,</a:t>
            </a:r>
            <a:endParaRPr lang="pl-PL" b="1" dirty="0"/>
          </a:p>
          <a:p>
            <a:pPr marL="0" indent="0">
              <a:buNone/>
            </a:pPr>
            <a:r>
              <a:rPr lang="pl-PL" sz="2800" b="1" dirty="0" smtClean="0">
                <a:solidFill>
                  <a:srgbClr val="8E0000"/>
                </a:solidFill>
              </a:rPr>
              <a:t>Kwota pożyczki od 10 000 do 600 000 zł </a:t>
            </a:r>
          </a:p>
          <a:p>
            <a:pPr marL="0" indent="0">
              <a:buNone/>
            </a:pPr>
            <a:r>
              <a:rPr lang="pl-PL" sz="2800" b="1" dirty="0" smtClean="0">
                <a:solidFill>
                  <a:srgbClr val="8E0000"/>
                </a:solidFill>
              </a:rPr>
              <a:t>Okres Spłaty: do 60 miesięcy </a:t>
            </a:r>
          </a:p>
        </p:txBody>
      </p:sp>
    </p:spTree>
    <p:extLst>
      <p:ext uri="{BB962C8B-B14F-4D97-AF65-F5344CB8AC3E}">
        <p14:creationId xmlns:p14="http://schemas.microsoft.com/office/powerpoint/2010/main" val="218097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5F1923"/>
                </a:solidFill>
                <a:latin typeface="Corbel" pitchFamily="34" charset="0"/>
              </a:rPr>
              <a:t>Pożyczka na cel inwestycyjny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71488" lvl="1" indent="0">
              <a:buNone/>
              <a:defRPr/>
            </a:pPr>
            <a:r>
              <a:rPr lang="pl-PL" sz="2000" b="1" dirty="0" smtClean="0">
                <a:solidFill>
                  <a:srgbClr val="8E0000"/>
                </a:solidFill>
              </a:rPr>
              <a:t>Przeznaczenie:       Finansowanie </a:t>
            </a:r>
            <a:r>
              <a:rPr lang="pl-PL" sz="2000" b="1" dirty="0">
                <a:solidFill>
                  <a:srgbClr val="8E0000"/>
                </a:solidFill>
              </a:rPr>
              <a:t>wydatków / zakupów o charakterze </a:t>
            </a:r>
            <a:r>
              <a:rPr lang="pl-PL" sz="2000" b="1" dirty="0" smtClean="0">
                <a:solidFill>
                  <a:srgbClr val="8E0000"/>
                </a:solidFill>
              </a:rPr>
              <a:t>inwestycyjnym</a:t>
            </a:r>
          </a:p>
          <a:p>
            <a:pPr marL="966788" lvl="1" indent="-495300" algn="just">
              <a:defRPr/>
            </a:pPr>
            <a:r>
              <a:rPr lang="pl-PL" sz="1700" dirty="0" smtClean="0"/>
              <a:t>zakup </a:t>
            </a:r>
            <a:r>
              <a:rPr lang="pl-PL" sz="1700" dirty="0"/>
              <a:t>nieruchomości związanych z prowadzoną działalnością gospodarczą</a:t>
            </a:r>
          </a:p>
          <a:p>
            <a:pPr marL="966788" lvl="1" indent="-495300" algn="just">
              <a:defRPr/>
            </a:pPr>
            <a:r>
              <a:rPr lang="pl-PL" sz="1700" dirty="0"/>
              <a:t>budowę, rozbudowę, adaptację, remont lub modernizację budynków i budowli produkcyjnych, handlowych i usługowych związanych z prowadzoną działalnością gospodarczą</a:t>
            </a:r>
          </a:p>
          <a:p>
            <a:pPr marL="966788" lvl="1" indent="-495300" algn="just">
              <a:defRPr/>
            </a:pPr>
            <a:r>
              <a:rPr lang="pl-PL" sz="1700" dirty="0"/>
              <a:t>zakup maszyn i urządzeń , w tym środków transportu ,bezpośrednio związanych z prowadzoną działalnością gospodarczą </a:t>
            </a:r>
          </a:p>
          <a:p>
            <a:pPr marL="966788" lvl="1" indent="-495300" algn="just">
              <a:defRPr/>
            </a:pPr>
            <a:r>
              <a:rPr lang="pl-PL" sz="1700" dirty="0"/>
              <a:t>zakup wartości niematerialnych i prawnych ,licencji i innych praw na dobrach niematerialnych związanych z prowadzoną działalnością gospodarczą</a:t>
            </a:r>
          </a:p>
          <a:p>
            <a:pPr marL="966788" lvl="1" indent="-495300" algn="just">
              <a:defRPr/>
            </a:pPr>
            <a:r>
              <a:rPr lang="pl-PL" sz="1700" dirty="0"/>
              <a:t>zakup przedsiębiorstwa w rozumieniu art.551 Kodeksu cywilnego lub jego zorganizowanej części</a:t>
            </a:r>
          </a:p>
          <a:p>
            <a:pPr marL="966788" lvl="1" indent="-495300" algn="just">
              <a:defRPr/>
            </a:pPr>
            <a:r>
              <a:rPr lang="pl-PL" sz="1700" dirty="0"/>
              <a:t>inne przedsięwzięcia o charakterze inwestycyjnym bezpośrednio związane z prowadzoną działalnością gospodarczą </a:t>
            </a:r>
            <a:r>
              <a:rPr lang="pl-PL" sz="2000" dirty="0"/>
              <a:t>.</a:t>
            </a:r>
          </a:p>
          <a:p>
            <a:pPr marL="0" indent="0">
              <a:buNone/>
            </a:pPr>
            <a:r>
              <a:rPr lang="pl-PL" sz="2000" b="1" dirty="0">
                <a:solidFill>
                  <a:srgbClr val="8E0000"/>
                </a:solidFill>
              </a:rPr>
              <a:t>Kwota pożyczki od 10 000 do 600 000 zł </a:t>
            </a:r>
          </a:p>
          <a:p>
            <a:pPr marL="0" indent="0">
              <a:buNone/>
            </a:pPr>
            <a:r>
              <a:rPr lang="pl-PL" sz="2000" b="1" dirty="0" smtClean="0">
                <a:solidFill>
                  <a:srgbClr val="8E0000"/>
                </a:solidFill>
              </a:rPr>
              <a:t>Okres Spłaty:    do 84 miesięcy </a:t>
            </a:r>
          </a:p>
        </p:txBody>
      </p:sp>
    </p:spTree>
    <p:extLst>
      <p:ext uri="{BB962C8B-B14F-4D97-AF65-F5344CB8AC3E}">
        <p14:creationId xmlns:p14="http://schemas.microsoft.com/office/powerpoint/2010/main" val="319612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rgbClr val="5F1923"/>
                </a:solidFill>
                <a:latin typeface="Corbel" pitchFamily="34" charset="0"/>
              </a:rPr>
              <a:t>Preferencyjna pożyczka na rozpoczęcie działalności gospodarczej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16000" lvl="1" indent="0">
              <a:buNone/>
              <a:defRPr/>
            </a:pPr>
            <a:r>
              <a:rPr lang="pl-PL" sz="2000" b="1" dirty="0" smtClean="0">
                <a:solidFill>
                  <a:srgbClr val="8E0000"/>
                </a:solidFill>
              </a:rPr>
              <a:t>Skierowana do wszystkich mieszkańców województwa śląskiego </a:t>
            </a:r>
            <a:r>
              <a:rPr lang="pl-PL" sz="2000" dirty="0" smtClean="0">
                <a:solidFill>
                  <a:srgbClr val="8E0000"/>
                </a:solidFill>
                <a:latin typeface="Calibri" pitchFamily="34" charset="0"/>
                <a:cs typeface="Calibri" pitchFamily="34" charset="0"/>
              </a:rPr>
              <a:t>planujących  </a:t>
            </a:r>
            <a:r>
              <a:rPr lang="pl-PL" sz="2000" dirty="0">
                <a:solidFill>
                  <a:srgbClr val="8E0000"/>
                </a:solidFill>
                <a:latin typeface="Calibri" pitchFamily="34" charset="0"/>
                <a:cs typeface="Calibri" pitchFamily="34" charset="0"/>
              </a:rPr>
              <a:t>utworzenie firmy, które nie prowadziły działalności gospodarczej w ciągu ostatnich 12 miesięcy</a:t>
            </a:r>
            <a:endParaRPr lang="pl-PL" sz="2000" dirty="0">
              <a:solidFill>
                <a:srgbClr val="8E0000"/>
              </a:solidFill>
              <a:latin typeface="Calibri" pitchFamily="34" charset="0"/>
            </a:endParaRPr>
          </a:p>
          <a:p>
            <a:pPr marL="216000" lvl="1" indent="0">
              <a:buNone/>
              <a:defRPr/>
            </a:pPr>
            <a:r>
              <a:rPr lang="pl-PL" sz="2000" b="1" dirty="0" smtClean="0">
                <a:solidFill>
                  <a:srgbClr val="8E0000"/>
                </a:solidFill>
              </a:rPr>
              <a:t>Przeznaczenie: </a:t>
            </a:r>
            <a:r>
              <a:rPr lang="pl-PL" altLang="pl-PL" sz="2000" dirty="0" smtClean="0">
                <a:solidFill>
                  <a:srgbClr val="8E0000"/>
                </a:solidFill>
              </a:rPr>
              <a:t>finansowanie wszystkich wydatków </a:t>
            </a:r>
            <a:r>
              <a:rPr lang="pl-PL" altLang="pl-PL" sz="2000" dirty="0">
                <a:solidFill>
                  <a:srgbClr val="8E0000"/>
                </a:solidFill>
              </a:rPr>
              <a:t>związanych z </a:t>
            </a:r>
            <a:r>
              <a:rPr lang="pl-PL" altLang="pl-PL" sz="2000" dirty="0" smtClean="0">
                <a:solidFill>
                  <a:srgbClr val="8E0000"/>
                </a:solidFill>
              </a:rPr>
              <a:t>uruchomieniem własnej działalności gospodarczej </a:t>
            </a:r>
          </a:p>
          <a:p>
            <a:pPr marL="216000" lvl="1" indent="0">
              <a:buNone/>
              <a:defRPr/>
            </a:pPr>
            <a:r>
              <a:rPr lang="pl-PL" sz="2000" b="1" dirty="0" smtClean="0">
                <a:solidFill>
                  <a:srgbClr val="8E0000"/>
                </a:solidFill>
              </a:rPr>
              <a:t>Kwota </a:t>
            </a:r>
            <a:r>
              <a:rPr lang="pl-PL" sz="2000" b="1" dirty="0">
                <a:solidFill>
                  <a:srgbClr val="8E0000"/>
                </a:solidFill>
              </a:rPr>
              <a:t>pożyczki od </a:t>
            </a:r>
            <a:r>
              <a:rPr lang="pl-PL" sz="2000" b="1" dirty="0" smtClean="0">
                <a:solidFill>
                  <a:srgbClr val="8E0000"/>
                </a:solidFill>
              </a:rPr>
              <a:t>10 </a:t>
            </a:r>
            <a:r>
              <a:rPr lang="pl-PL" sz="2000" b="1" dirty="0">
                <a:solidFill>
                  <a:srgbClr val="8E0000"/>
                </a:solidFill>
              </a:rPr>
              <a:t>000 do </a:t>
            </a:r>
            <a:r>
              <a:rPr lang="pl-PL" sz="2000" b="1" dirty="0" smtClean="0">
                <a:solidFill>
                  <a:srgbClr val="8E0000"/>
                </a:solidFill>
              </a:rPr>
              <a:t>50 </a:t>
            </a:r>
            <a:r>
              <a:rPr lang="pl-PL" sz="2000" b="1" dirty="0">
                <a:solidFill>
                  <a:srgbClr val="8E0000"/>
                </a:solidFill>
              </a:rPr>
              <a:t>000 zł </a:t>
            </a:r>
            <a:endParaRPr lang="pl-PL" sz="2000" b="1" dirty="0" smtClean="0">
              <a:solidFill>
                <a:srgbClr val="8E0000"/>
              </a:solidFill>
            </a:endParaRPr>
          </a:p>
          <a:p>
            <a:pPr marL="216000" lvl="1" indent="0">
              <a:buNone/>
              <a:defRPr/>
            </a:pPr>
            <a:r>
              <a:rPr lang="pl-PL" sz="2000" b="1" dirty="0" smtClean="0">
                <a:solidFill>
                  <a:srgbClr val="8E0000"/>
                </a:solidFill>
              </a:rPr>
              <a:t>Okres spłaty:    do 60 miesięcy </a:t>
            </a:r>
          </a:p>
          <a:p>
            <a:pPr marL="216000" lvl="1" indent="0">
              <a:buNone/>
              <a:defRPr/>
            </a:pPr>
            <a:r>
              <a:rPr lang="pl-PL" sz="2000" b="1" dirty="0" smtClean="0">
                <a:solidFill>
                  <a:srgbClr val="8E0000"/>
                </a:solidFill>
              </a:rPr>
              <a:t>Okres karencji: do 12 </a:t>
            </a:r>
            <a:r>
              <a:rPr lang="pl-PL" sz="2000" b="1" dirty="0">
                <a:solidFill>
                  <a:srgbClr val="8E0000"/>
                </a:solidFill>
              </a:rPr>
              <a:t>miesięcy </a:t>
            </a:r>
          </a:p>
          <a:p>
            <a:pPr marL="216000" lvl="1" indent="0">
              <a:buNone/>
              <a:defRPr/>
            </a:pPr>
            <a:r>
              <a:rPr lang="pl-PL" sz="2400" b="1" u="sng" dirty="0" smtClean="0">
                <a:solidFill>
                  <a:srgbClr val="8E0000"/>
                </a:solidFill>
              </a:rPr>
              <a:t>Oprocentowanie: 0,25% w skali roku</a:t>
            </a:r>
          </a:p>
          <a:p>
            <a:pPr marL="216000" lvl="1" indent="0">
              <a:buNone/>
              <a:defRPr/>
            </a:pPr>
            <a:r>
              <a:rPr lang="pl-PL" sz="2000" dirty="0" smtClean="0">
                <a:solidFill>
                  <a:srgbClr val="8E0000"/>
                </a:solidFill>
                <a:latin typeface="Calibri" pitchFamily="34" charset="0"/>
                <a:cs typeface="Calibri" pitchFamily="34" charset="0"/>
              </a:rPr>
              <a:t>Uczestnicy korzystają z bezpłatnego profesjonalnego doradztwa </a:t>
            </a:r>
            <a:r>
              <a:rPr lang="pl-PL" sz="2000" dirty="0">
                <a:solidFill>
                  <a:srgbClr val="8E0000"/>
                </a:solidFill>
                <a:latin typeface="Calibri" pitchFamily="34" charset="0"/>
                <a:cs typeface="Calibri" pitchFamily="34" charset="0"/>
              </a:rPr>
              <a:t>i </a:t>
            </a:r>
            <a:r>
              <a:rPr lang="pl-PL" sz="2000" dirty="0" smtClean="0">
                <a:solidFill>
                  <a:srgbClr val="8E0000"/>
                </a:solidFill>
                <a:latin typeface="Calibri" pitchFamily="34" charset="0"/>
                <a:cs typeface="Calibri" pitchFamily="34" charset="0"/>
              </a:rPr>
              <a:t>szkoleń </a:t>
            </a:r>
          </a:p>
          <a:p>
            <a:pPr marL="216000" lvl="1" indent="0">
              <a:buNone/>
              <a:defRPr/>
            </a:pPr>
            <a:endParaRPr lang="pl-PL" sz="2000" dirty="0" smtClean="0">
              <a:solidFill>
                <a:srgbClr val="8E0000"/>
              </a:solidFill>
              <a:latin typeface="Calibri" pitchFamily="34" charset="0"/>
            </a:endParaRPr>
          </a:p>
          <a:p>
            <a:pPr marL="216000" lvl="1" indent="0" algn="ctr">
              <a:buNone/>
              <a:defRPr/>
            </a:pPr>
            <a:r>
              <a:rPr lang="pl-PL" sz="2000" dirty="0" smtClean="0">
                <a:solidFill>
                  <a:srgbClr val="8E0000"/>
                </a:solidFill>
                <a:latin typeface="Calibri" pitchFamily="34" charset="0"/>
              </a:rPr>
              <a:t>Projekt finansowany ze środków Unii Europejskiej w ramach Programu Operacyjnego Kapitał Ludzki , Działanie 6.2</a:t>
            </a:r>
            <a:endParaRPr lang="pl-PL" sz="2000" dirty="0">
              <a:solidFill>
                <a:srgbClr val="8E0000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pl-PL" sz="2000" b="1" u="sng" dirty="0" smtClean="0">
              <a:solidFill>
                <a:srgbClr val="8E0000"/>
              </a:solidFill>
            </a:endParaRPr>
          </a:p>
          <a:p>
            <a:pPr marL="0" indent="0">
              <a:buNone/>
            </a:pPr>
            <a:endParaRPr lang="pl-PL" sz="2000" b="1" u="sng" dirty="0">
              <a:solidFill>
                <a:srgbClr val="8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84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2636912"/>
            <a:ext cx="7772400" cy="1470025"/>
          </a:xfrm>
        </p:spPr>
        <p:txBody>
          <a:bodyPr>
            <a:noAutofit/>
          </a:bodyPr>
          <a:lstStyle/>
          <a:p>
            <a:r>
              <a:rPr lang="pl-PL" sz="6600" b="1" dirty="0" smtClean="0">
                <a:solidFill>
                  <a:srgbClr val="8E0000"/>
                </a:solidFill>
              </a:rPr>
              <a:t>Efekty działalności pożyczkowej </a:t>
            </a:r>
            <a:endParaRPr lang="pl-PL" sz="6600" b="1" dirty="0">
              <a:solidFill>
                <a:srgbClr val="8E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267744" y="5373216"/>
            <a:ext cx="5032648" cy="888504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467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1115616" y="1600200"/>
            <a:ext cx="7056784" cy="4525963"/>
          </a:xfrm>
        </p:spPr>
        <p:txBody>
          <a:bodyPr>
            <a:normAutofit fontScale="92500" lnSpcReduction="10000"/>
          </a:bodyPr>
          <a:lstStyle/>
          <a:p>
            <a:r>
              <a:rPr lang="pl-PL" sz="4000" dirty="0" smtClean="0">
                <a:solidFill>
                  <a:srgbClr val="8E0000"/>
                </a:solidFill>
              </a:rPr>
              <a:t>Ilość przyjętych wniosków: </a:t>
            </a:r>
            <a:br>
              <a:rPr lang="pl-PL" sz="4000" dirty="0" smtClean="0">
                <a:solidFill>
                  <a:srgbClr val="8E0000"/>
                </a:solidFill>
              </a:rPr>
            </a:br>
            <a:r>
              <a:rPr lang="pl-PL" sz="4000" b="1" dirty="0" smtClean="0">
                <a:solidFill>
                  <a:srgbClr val="8E0000"/>
                </a:solidFill>
              </a:rPr>
              <a:t>2 190 szt.</a:t>
            </a:r>
          </a:p>
          <a:p>
            <a:r>
              <a:rPr lang="pl-PL" sz="4000" dirty="0" smtClean="0">
                <a:solidFill>
                  <a:srgbClr val="8E0000"/>
                </a:solidFill>
              </a:rPr>
              <a:t>Wartość wniosków o pożyczkę: </a:t>
            </a:r>
            <a:br>
              <a:rPr lang="pl-PL" sz="4000" dirty="0" smtClean="0">
                <a:solidFill>
                  <a:srgbClr val="8E0000"/>
                </a:solidFill>
              </a:rPr>
            </a:br>
            <a:r>
              <a:rPr lang="pl-PL" sz="4000" b="1" dirty="0" smtClean="0">
                <a:solidFill>
                  <a:srgbClr val="8E0000"/>
                </a:solidFill>
              </a:rPr>
              <a:t>355 998 295,00 zł </a:t>
            </a:r>
          </a:p>
          <a:p>
            <a:r>
              <a:rPr lang="pl-PL" sz="4000" dirty="0" smtClean="0">
                <a:solidFill>
                  <a:srgbClr val="8E0000"/>
                </a:solidFill>
              </a:rPr>
              <a:t>Ilość podpisanych umów </a:t>
            </a:r>
            <a:br>
              <a:rPr lang="pl-PL" sz="4000" dirty="0" smtClean="0">
                <a:solidFill>
                  <a:srgbClr val="8E0000"/>
                </a:solidFill>
              </a:rPr>
            </a:br>
            <a:r>
              <a:rPr lang="pl-PL" sz="4000" b="1" dirty="0" smtClean="0">
                <a:solidFill>
                  <a:srgbClr val="8E0000"/>
                </a:solidFill>
              </a:rPr>
              <a:t>1 418 szt</a:t>
            </a:r>
            <a:r>
              <a:rPr lang="pl-PL" sz="4000" b="1" dirty="0">
                <a:solidFill>
                  <a:srgbClr val="8E0000"/>
                </a:solidFill>
              </a:rPr>
              <a:t>.</a:t>
            </a:r>
            <a:endParaRPr lang="pl-PL" sz="4000" b="1" dirty="0" smtClean="0">
              <a:solidFill>
                <a:srgbClr val="8E0000"/>
              </a:solidFill>
            </a:endParaRPr>
          </a:p>
          <a:p>
            <a:r>
              <a:rPr lang="pl-PL" sz="4000" dirty="0" smtClean="0">
                <a:solidFill>
                  <a:srgbClr val="8E0000"/>
                </a:solidFill>
              </a:rPr>
              <a:t>Wartość podpisanych umów </a:t>
            </a:r>
            <a:br>
              <a:rPr lang="pl-PL" sz="4000" dirty="0" smtClean="0">
                <a:solidFill>
                  <a:srgbClr val="8E0000"/>
                </a:solidFill>
              </a:rPr>
            </a:br>
            <a:r>
              <a:rPr lang="pl-PL" sz="4000" b="1" dirty="0" smtClean="0">
                <a:solidFill>
                  <a:srgbClr val="8E0000"/>
                </a:solidFill>
              </a:rPr>
              <a:t>188 390 783,00 zł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5652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760040" y="26064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 smtClean="0">
                <a:solidFill>
                  <a:srgbClr val="BE4155"/>
                </a:solidFill>
              </a:rPr>
              <a:t>Wartość udzielonych pożyczek w podziale na powiaty </a:t>
            </a:r>
            <a:endParaRPr lang="pl-PL" sz="2400" b="1" dirty="0">
              <a:solidFill>
                <a:srgbClr val="BE4155"/>
              </a:solidFill>
            </a:endParaRPr>
          </a:p>
        </p:txBody>
      </p:sp>
      <p:sp>
        <p:nvSpPr>
          <p:cNvPr id="5" name="Symbol zastępczy numeru slajdu 3"/>
          <p:cNvSpPr>
            <a:spLocks noGrp="1"/>
          </p:cNvSpPr>
          <p:nvPr>
            <p:ph type="sldNum" idx="11"/>
          </p:nvPr>
        </p:nvSpPr>
        <p:spPr>
          <a:xfrm>
            <a:off x="374725" y="6021288"/>
            <a:ext cx="452859" cy="471487"/>
          </a:xfrm>
        </p:spPr>
        <p:txBody>
          <a:bodyPr/>
          <a:lstStyle/>
          <a:p>
            <a:pPr>
              <a:defRPr/>
            </a:pPr>
            <a:fld id="{6B5D0BB6-5359-4DE2-B369-E3A71E3A3E5A}" type="slidenum">
              <a:rPr lang="pl-PL" sz="2000" b="1" smtClean="0">
                <a:solidFill>
                  <a:schemeClr val="accent6">
                    <a:lumMod val="75000"/>
                  </a:schemeClr>
                </a:solidFill>
              </a:rPr>
              <a:pPr>
                <a:defRPr/>
              </a:pPr>
              <a:t>16</a:t>
            </a:fld>
            <a:endParaRPr lang="pl-PL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2555340694"/>
              </p:ext>
            </p:extLst>
          </p:nvPr>
        </p:nvGraphicFramePr>
        <p:xfrm>
          <a:off x="611560" y="1397000"/>
          <a:ext cx="8424936" cy="462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762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ymbol zastępczy zawartości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6523122"/>
              </p:ext>
            </p:extLst>
          </p:nvPr>
        </p:nvGraphicFramePr>
        <p:xfrm>
          <a:off x="-252536" y="1457400"/>
          <a:ext cx="890648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ytuł 1"/>
          <p:cNvSpPr txBox="1">
            <a:spLocks/>
          </p:cNvSpPr>
          <p:nvPr/>
        </p:nvSpPr>
        <p:spPr>
          <a:xfrm>
            <a:off x="760040" y="26064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 smtClean="0">
                <a:solidFill>
                  <a:srgbClr val="BE4155"/>
                </a:solidFill>
              </a:rPr>
              <a:t>Wartość udzielonych pożyczek</a:t>
            </a:r>
            <a:endParaRPr lang="pl-PL" sz="3600" b="1" dirty="0">
              <a:solidFill>
                <a:srgbClr val="BE4155"/>
              </a:solidFill>
            </a:endParaRPr>
          </a:p>
        </p:txBody>
      </p:sp>
      <p:sp>
        <p:nvSpPr>
          <p:cNvPr id="5" name="Symbol zastępczy numeru slajdu 3"/>
          <p:cNvSpPr>
            <a:spLocks noGrp="1"/>
          </p:cNvSpPr>
          <p:nvPr>
            <p:ph type="sldNum" idx="11"/>
          </p:nvPr>
        </p:nvSpPr>
        <p:spPr>
          <a:xfrm>
            <a:off x="374725" y="6021288"/>
            <a:ext cx="452859" cy="471487"/>
          </a:xfrm>
        </p:spPr>
        <p:txBody>
          <a:bodyPr/>
          <a:lstStyle/>
          <a:p>
            <a:pPr>
              <a:defRPr/>
            </a:pPr>
            <a:fld id="{6B5D0BB6-5359-4DE2-B369-E3A71E3A3E5A}" type="slidenum">
              <a:rPr lang="pl-PL" sz="2000" b="1" smtClean="0">
                <a:solidFill>
                  <a:schemeClr val="accent6">
                    <a:lumMod val="75000"/>
                  </a:schemeClr>
                </a:solidFill>
              </a:rPr>
              <a:pPr>
                <a:defRPr/>
              </a:pPr>
              <a:t>17</a:t>
            </a:fld>
            <a:endParaRPr lang="pl-PL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04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434459" y="2060848"/>
            <a:ext cx="427508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000000"/>
              </a:buClr>
              <a:buSzPct val="100000"/>
            </a:pPr>
            <a:endParaRPr lang="pl-PL" sz="2400" dirty="0">
              <a:solidFill>
                <a:srgbClr val="5F1923"/>
              </a:solidFill>
              <a:latin typeface="Calibri" pitchFamily="34" charset="0"/>
            </a:endParaRPr>
          </a:p>
          <a:p>
            <a:pPr algn="ctr">
              <a:buClr>
                <a:srgbClr val="000000"/>
              </a:buClr>
              <a:buSzPct val="100000"/>
            </a:pPr>
            <a:endParaRPr lang="pl-PL" sz="2400" b="1" dirty="0" smtClean="0">
              <a:solidFill>
                <a:srgbClr val="5F1923"/>
              </a:solidFill>
              <a:latin typeface="Calibri" pitchFamily="34" charset="0"/>
            </a:endParaRPr>
          </a:p>
          <a:p>
            <a:pPr algn="ctr">
              <a:lnSpc>
                <a:spcPct val="150000"/>
              </a:lnSpc>
              <a:buClr>
                <a:srgbClr val="000000"/>
              </a:buClr>
              <a:buSzPct val="100000"/>
            </a:pPr>
            <a:r>
              <a:rPr lang="pl-PL" sz="2400" b="1" dirty="0" smtClean="0">
                <a:solidFill>
                  <a:srgbClr val="5F1923"/>
                </a:solidFill>
                <a:latin typeface="Calibri" pitchFamily="34" charset="0"/>
              </a:rPr>
              <a:t>Ul</a:t>
            </a:r>
            <a:r>
              <a:rPr lang="pl-PL" sz="2400" b="1" dirty="0">
                <a:solidFill>
                  <a:srgbClr val="5F1923"/>
                </a:solidFill>
                <a:latin typeface="Calibri" pitchFamily="34" charset="0"/>
              </a:rPr>
              <a:t>. </a:t>
            </a:r>
            <a:r>
              <a:rPr lang="de-DE" sz="2400" b="1" dirty="0" err="1">
                <a:solidFill>
                  <a:srgbClr val="5F1923"/>
                </a:solidFill>
                <a:latin typeface="Calibri" pitchFamily="34" charset="0"/>
              </a:rPr>
              <a:t>Sokolska</a:t>
            </a:r>
            <a:r>
              <a:rPr lang="pl-PL" sz="2400" b="1" dirty="0">
                <a:solidFill>
                  <a:srgbClr val="5F1923"/>
                </a:solidFill>
                <a:latin typeface="Calibri" pitchFamily="34" charset="0"/>
              </a:rPr>
              <a:t> </a:t>
            </a:r>
            <a:r>
              <a:rPr lang="de-DE" sz="2400" b="1" dirty="0">
                <a:solidFill>
                  <a:srgbClr val="5F1923"/>
                </a:solidFill>
                <a:latin typeface="Calibri" pitchFamily="34" charset="0"/>
              </a:rPr>
              <a:t>8, 40-086  </a:t>
            </a:r>
            <a:r>
              <a:rPr lang="de-DE" sz="2400" b="1" dirty="0" smtClean="0">
                <a:solidFill>
                  <a:srgbClr val="5F1923"/>
                </a:solidFill>
                <a:latin typeface="Calibri" pitchFamily="34" charset="0"/>
              </a:rPr>
              <a:t>Katowice</a:t>
            </a:r>
            <a:endParaRPr lang="pl-PL" sz="2400" b="1" u="sng" dirty="0">
              <a:solidFill>
                <a:srgbClr val="5F1923"/>
              </a:solidFill>
              <a:latin typeface="Calibri" pitchFamily="34" charset="0"/>
            </a:endParaRPr>
          </a:p>
          <a:p>
            <a:pPr algn="ctr">
              <a:lnSpc>
                <a:spcPct val="150000"/>
              </a:lnSpc>
              <a:buClr>
                <a:srgbClr val="000000"/>
              </a:buClr>
              <a:buSzPct val="100000"/>
            </a:pPr>
            <a:r>
              <a:rPr lang="de-DE" sz="2400" u="sng" dirty="0" smtClean="0">
                <a:solidFill>
                  <a:srgbClr val="5F1923"/>
                </a:solidFill>
                <a:latin typeface="Calibri" pitchFamily="34" charset="0"/>
              </a:rPr>
              <a:t>www.fundusz-silesia.pl</a:t>
            </a:r>
            <a:endParaRPr lang="pl-PL" sz="2400" b="1" u="sng" dirty="0">
              <a:solidFill>
                <a:srgbClr val="5F1923"/>
              </a:solidFill>
              <a:latin typeface="Calibri" pitchFamily="34" charset="0"/>
            </a:endParaRPr>
          </a:p>
          <a:p>
            <a:pPr algn="ctr">
              <a:lnSpc>
                <a:spcPct val="150000"/>
              </a:lnSpc>
              <a:buClr>
                <a:srgbClr val="000000"/>
              </a:buClr>
              <a:buSzPct val="100000"/>
            </a:pPr>
            <a:r>
              <a:rPr lang="de-DE" sz="2400" b="1" dirty="0" smtClean="0">
                <a:solidFill>
                  <a:srgbClr val="5F1923"/>
                </a:solidFill>
                <a:latin typeface="Calibri" pitchFamily="34" charset="0"/>
              </a:rPr>
              <a:t>32 </a:t>
            </a:r>
            <a:r>
              <a:rPr lang="de-DE" sz="2400" b="1" dirty="0">
                <a:solidFill>
                  <a:srgbClr val="5F1923"/>
                </a:solidFill>
                <a:latin typeface="Calibri" pitchFamily="34" charset="0"/>
              </a:rPr>
              <a:t>200 84 62;  32 200 84 </a:t>
            </a:r>
            <a:r>
              <a:rPr lang="de-DE" sz="2400" b="1" dirty="0" smtClean="0">
                <a:solidFill>
                  <a:srgbClr val="5F1923"/>
                </a:solidFill>
                <a:latin typeface="Calibri" pitchFamily="34" charset="0"/>
              </a:rPr>
              <a:t>56</a:t>
            </a:r>
            <a:endParaRPr lang="pl-PL" sz="2400" b="1" dirty="0" smtClean="0">
              <a:solidFill>
                <a:srgbClr val="5F1923"/>
              </a:solidFill>
              <a:latin typeface="Calibri" pitchFamily="34" charset="0"/>
            </a:endParaRPr>
          </a:p>
          <a:p>
            <a:pPr algn="ctr">
              <a:lnSpc>
                <a:spcPct val="150000"/>
              </a:lnSpc>
              <a:buClr>
                <a:srgbClr val="000000"/>
              </a:buClr>
              <a:buSzPct val="100000"/>
            </a:pPr>
            <a:endParaRPr lang="pl-PL" sz="2400" b="1" dirty="0">
              <a:solidFill>
                <a:srgbClr val="5F1923"/>
              </a:solidFill>
              <a:latin typeface="Calibri" pitchFamily="34" charset="0"/>
            </a:endParaRPr>
          </a:p>
          <a:p>
            <a:pPr algn="ctr">
              <a:buClr>
                <a:srgbClr val="000000"/>
              </a:buClr>
              <a:buSzPct val="100000"/>
            </a:pPr>
            <a:endParaRPr lang="pl-PL" sz="2400" b="1" dirty="0" smtClean="0">
              <a:solidFill>
                <a:srgbClr val="5F1923"/>
              </a:solidFill>
              <a:latin typeface="Calibri" pitchFamily="34" charset="0"/>
            </a:endParaRPr>
          </a:p>
          <a:p>
            <a:pPr algn="ctr">
              <a:buClr>
                <a:srgbClr val="000000"/>
              </a:buClr>
              <a:buSzPct val="100000"/>
            </a:pPr>
            <a:endParaRPr lang="pl-PL" sz="2400" b="1" dirty="0">
              <a:solidFill>
                <a:srgbClr val="5F1923"/>
              </a:solidFill>
              <a:latin typeface="Calibri" pitchFamily="34" charset="0"/>
            </a:endParaRPr>
          </a:p>
          <a:p>
            <a:pPr algn="ctr">
              <a:buClr>
                <a:srgbClr val="000000"/>
              </a:buClr>
              <a:buSzPct val="100000"/>
            </a:pPr>
            <a:endParaRPr lang="de-DE" sz="2400" dirty="0">
              <a:solidFill>
                <a:srgbClr val="5F1923"/>
              </a:solidFill>
              <a:latin typeface="Calibri" pitchFamily="34" charset="0"/>
            </a:endParaRPr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760040" y="26064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 smtClean="0">
                <a:solidFill>
                  <a:srgbClr val="BE4155"/>
                </a:solidFill>
              </a:rPr>
              <a:t>Dziękuję za uwagę</a:t>
            </a:r>
            <a:endParaRPr lang="pl-PL" sz="3600" b="1" dirty="0">
              <a:solidFill>
                <a:srgbClr val="BE4155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47326"/>
            <a:ext cx="2808312" cy="84556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601910"/>
            <a:ext cx="2667744" cy="89098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108" y="1268760"/>
            <a:ext cx="1683988" cy="1482384"/>
          </a:xfrm>
          <a:prstGeom prst="rect">
            <a:avLst/>
          </a:prstGeom>
        </p:spPr>
      </p:pic>
      <p:sp>
        <p:nvSpPr>
          <p:cNvPr id="11" name="Symbol zastępczy numeru slajdu 3"/>
          <p:cNvSpPr>
            <a:spLocks noGrp="1"/>
          </p:cNvSpPr>
          <p:nvPr>
            <p:ph type="sldNum" idx="11"/>
          </p:nvPr>
        </p:nvSpPr>
        <p:spPr>
          <a:xfrm>
            <a:off x="374725" y="6021288"/>
            <a:ext cx="452859" cy="471487"/>
          </a:xfrm>
        </p:spPr>
        <p:txBody>
          <a:bodyPr/>
          <a:lstStyle/>
          <a:p>
            <a:pPr>
              <a:defRPr/>
            </a:pPr>
            <a:fld id="{6B5D0BB6-5359-4DE2-B369-E3A71E3A3E5A}" type="slidenum">
              <a:rPr lang="pl-PL" sz="2000" b="1" smtClean="0">
                <a:solidFill>
                  <a:schemeClr val="accent6">
                    <a:lumMod val="75000"/>
                  </a:schemeClr>
                </a:solidFill>
              </a:rPr>
              <a:pPr>
                <a:defRPr/>
              </a:pPr>
              <a:t>18</a:t>
            </a:fld>
            <a:endParaRPr lang="pl-PL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90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sz="3200" b="1" dirty="0">
                <a:solidFill>
                  <a:srgbClr val="8E0000"/>
                </a:solidFill>
              </a:rPr>
              <a:t>Geneza powstania</a:t>
            </a:r>
            <a:endParaRPr lang="pl-PL" sz="3200" dirty="0">
              <a:solidFill>
                <a:srgbClr val="8E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pl-PL" altLang="pl-PL" sz="2800" b="1" dirty="0">
                <a:solidFill>
                  <a:srgbClr val="8E0000"/>
                </a:solidFill>
              </a:rPr>
              <a:t>Fundusz Górnośląski S.A. w Katowicach powstał </a:t>
            </a:r>
            <a:r>
              <a:rPr lang="pl-PL" altLang="pl-PL" sz="2800" b="1" dirty="0" smtClean="0">
                <a:solidFill>
                  <a:srgbClr val="8E0000"/>
                </a:solidFill>
              </a:rPr>
              <a:t/>
            </a:r>
            <a:br>
              <a:rPr lang="pl-PL" altLang="pl-PL" sz="2800" b="1" dirty="0" smtClean="0">
                <a:solidFill>
                  <a:srgbClr val="8E0000"/>
                </a:solidFill>
              </a:rPr>
            </a:br>
            <a:r>
              <a:rPr lang="pl-PL" altLang="pl-PL" sz="2800" b="1" dirty="0" smtClean="0">
                <a:solidFill>
                  <a:srgbClr val="8E0000"/>
                </a:solidFill>
              </a:rPr>
              <a:t>w </a:t>
            </a:r>
            <a:r>
              <a:rPr lang="pl-PL" altLang="pl-PL" sz="2800" b="1" dirty="0">
                <a:solidFill>
                  <a:srgbClr val="8E0000"/>
                </a:solidFill>
              </a:rPr>
              <a:t>roku 1995 jako podmiot realizujący postanowienia Kontraktu Regionalnego dla Województwa Katowickiego podpisanego </a:t>
            </a:r>
            <a:r>
              <a:rPr lang="pl-PL" altLang="pl-PL" sz="2800" b="1" dirty="0" smtClean="0">
                <a:solidFill>
                  <a:srgbClr val="8E0000"/>
                </a:solidFill>
              </a:rPr>
              <a:t>przez Stronę </a:t>
            </a:r>
            <a:r>
              <a:rPr lang="pl-PL" altLang="pl-PL" sz="2800" b="1" dirty="0">
                <a:solidFill>
                  <a:srgbClr val="8E0000"/>
                </a:solidFill>
              </a:rPr>
              <a:t>Rządową </a:t>
            </a:r>
            <a:r>
              <a:rPr lang="pl-PL" altLang="pl-PL" sz="2800" b="1" dirty="0" smtClean="0">
                <a:solidFill>
                  <a:srgbClr val="8E0000"/>
                </a:solidFill>
              </a:rPr>
              <a:t/>
            </a:r>
            <a:br>
              <a:rPr lang="pl-PL" altLang="pl-PL" sz="2800" b="1" dirty="0" smtClean="0">
                <a:solidFill>
                  <a:srgbClr val="8E0000"/>
                </a:solidFill>
              </a:rPr>
            </a:br>
            <a:r>
              <a:rPr lang="pl-PL" altLang="pl-PL" sz="2800" b="1" dirty="0" smtClean="0">
                <a:solidFill>
                  <a:srgbClr val="8E0000"/>
                </a:solidFill>
              </a:rPr>
              <a:t>i </a:t>
            </a:r>
            <a:r>
              <a:rPr lang="pl-PL" altLang="pl-PL" sz="2800" b="1" dirty="0">
                <a:solidFill>
                  <a:srgbClr val="8E0000"/>
                </a:solidFill>
              </a:rPr>
              <a:t>Stronę Społeczną.</a:t>
            </a:r>
          </a:p>
          <a:p>
            <a:pPr marL="0" indent="0" algn="just">
              <a:lnSpc>
                <a:spcPct val="150000"/>
              </a:lnSpc>
              <a:spcBef>
                <a:spcPct val="50000"/>
              </a:spcBef>
              <a:buNone/>
            </a:pPr>
            <a:endParaRPr lang="pl-PL" altLang="pl-PL" sz="1800" b="1" dirty="0" smtClean="0">
              <a:solidFill>
                <a:srgbClr val="8E0000"/>
              </a:solidFill>
            </a:endParaRPr>
          </a:p>
          <a:p>
            <a:pPr marL="0" indent="0" algn="just">
              <a:spcBef>
                <a:spcPct val="50000"/>
              </a:spcBef>
              <a:buNone/>
            </a:pPr>
            <a:r>
              <a:rPr lang="pl-PL" altLang="pl-PL" sz="2800" b="1" dirty="0" smtClean="0">
                <a:solidFill>
                  <a:srgbClr val="8E0000"/>
                </a:solidFill>
              </a:rPr>
              <a:t>Od roku 2004 prowadzi działalność pożyczkową </a:t>
            </a:r>
            <a:br>
              <a:rPr lang="pl-PL" altLang="pl-PL" sz="2800" b="1" dirty="0" smtClean="0">
                <a:solidFill>
                  <a:srgbClr val="8E0000"/>
                </a:solidFill>
              </a:rPr>
            </a:br>
            <a:r>
              <a:rPr lang="pl-PL" altLang="pl-PL" sz="2800" b="1" dirty="0" smtClean="0">
                <a:solidFill>
                  <a:srgbClr val="8E0000"/>
                </a:solidFill>
              </a:rPr>
              <a:t>dla sektora Małych i Średnich Przedsiębiorstw</a:t>
            </a:r>
            <a:endParaRPr lang="pl-PL" altLang="pl-PL" sz="2800" b="1" noProof="1">
              <a:solidFill>
                <a:srgbClr val="8E0000"/>
              </a:solidFill>
            </a:endParaRPr>
          </a:p>
        </p:txBody>
      </p:sp>
      <p:sp>
        <p:nvSpPr>
          <p:cNvPr id="9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5D0BB6-5359-4DE2-B369-E3A71E3A3E5A}" type="slidenum">
              <a:rPr lang="pl-PL" sz="2000" b="1" smtClean="0">
                <a:solidFill>
                  <a:schemeClr val="accent6">
                    <a:lumMod val="75000"/>
                  </a:schemeClr>
                </a:solidFill>
              </a:rPr>
              <a:pPr>
                <a:defRPr/>
              </a:pPr>
              <a:t>2</a:t>
            </a:fld>
            <a:endParaRPr lang="pl-PL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60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sz="3200" b="1" dirty="0">
                <a:solidFill>
                  <a:srgbClr val="8E0000"/>
                </a:solidFill>
              </a:rPr>
              <a:t>Przedmiot działania Spółki</a:t>
            </a:r>
            <a:r>
              <a:rPr lang="pl-PL" altLang="pl-PL" sz="3200" b="1" dirty="0">
                <a:solidFill>
                  <a:srgbClr val="FFCC00"/>
                </a:solidFill>
              </a:rPr>
              <a:t>: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pl-PL" altLang="pl-PL" sz="4000" b="1" dirty="0" smtClean="0">
                <a:solidFill>
                  <a:srgbClr val="8E0000"/>
                </a:solidFill>
              </a:rPr>
              <a:t>Fundusz Górnośląski skoncentrował swoją działalność na dostarczaniu wsparcia, z pomocą środków unijnych, podmiotom z sektora mikro, małych i średnich przedsiębiorstw oraz osobom rozpoczynającym działalność gospodarczą </a:t>
            </a:r>
            <a:endParaRPr lang="pl-PL" altLang="pl-PL" sz="4000" b="1" dirty="0">
              <a:solidFill>
                <a:srgbClr val="8E0000"/>
              </a:solidFill>
            </a:endParaRPr>
          </a:p>
        </p:txBody>
      </p:sp>
      <p:sp>
        <p:nvSpPr>
          <p:cNvPr id="9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5D0BB6-5359-4DE2-B369-E3A71E3A3E5A}" type="slidenum">
              <a:rPr lang="pl-PL" sz="2000" b="1" smtClean="0">
                <a:solidFill>
                  <a:schemeClr val="accent6">
                    <a:lumMod val="75000"/>
                  </a:schemeClr>
                </a:solidFill>
              </a:rPr>
              <a:pPr>
                <a:defRPr/>
              </a:pPr>
              <a:t>3</a:t>
            </a:fld>
            <a:endParaRPr lang="pl-PL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08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>
                <a:solidFill>
                  <a:srgbClr val="BE4155"/>
                </a:solidFill>
              </a:rPr>
              <a:t>Działalność pożyczkowa Funduszu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altLang="pl-PL" noProof="1">
                <a:solidFill>
                  <a:srgbClr val="8E0000"/>
                </a:solidFill>
              </a:rPr>
              <a:t>Pożyczki udzielane są:</a:t>
            </a:r>
          </a:p>
          <a:p>
            <a:pPr marL="0" indent="0">
              <a:buNone/>
            </a:pPr>
            <a:r>
              <a:rPr lang="pl-PL" altLang="pl-PL" noProof="1">
                <a:solidFill>
                  <a:srgbClr val="8E0000"/>
                </a:solidFill>
              </a:rPr>
              <a:t>• MŚP  prowadzącym działalność gospodarczą na terenie woj.: śląskiego, </a:t>
            </a:r>
            <a:r>
              <a:rPr lang="pl-PL" altLang="pl-PL" noProof="1" smtClean="0">
                <a:solidFill>
                  <a:srgbClr val="8E0000"/>
                </a:solidFill>
              </a:rPr>
              <a:t>małopolskiego </a:t>
            </a:r>
            <a:r>
              <a:rPr lang="pl-PL" altLang="pl-PL" noProof="1">
                <a:solidFill>
                  <a:srgbClr val="8E0000"/>
                </a:solidFill>
              </a:rPr>
              <a:t>i </a:t>
            </a:r>
            <a:r>
              <a:rPr lang="pl-PL" altLang="pl-PL" noProof="1" smtClean="0">
                <a:solidFill>
                  <a:srgbClr val="8E0000"/>
                </a:solidFill>
              </a:rPr>
              <a:t>opolskiego</a:t>
            </a:r>
            <a:r>
              <a:rPr lang="pl-PL" altLang="pl-PL" noProof="1">
                <a:solidFill>
                  <a:srgbClr val="8E0000"/>
                </a:solidFill>
              </a:rPr>
              <a:t>;</a:t>
            </a:r>
          </a:p>
          <a:p>
            <a:pPr marL="0" indent="0">
              <a:buNone/>
            </a:pPr>
            <a:r>
              <a:rPr lang="pl-PL" altLang="pl-PL" noProof="1">
                <a:solidFill>
                  <a:srgbClr val="8E0000"/>
                </a:solidFill>
              </a:rPr>
              <a:t>• absolwentom szkoły wyższej, pomaturalnej i średniej rozpoczynającym działalność     gospodarczą na terenie województwa śląskiego;</a:t>
            </a:r>
          </a:p>
          <a:p>
            <a:pPr marL="0" indent="0">
              <a:buNone/>
            </a:pPr>
            <a:r>
              <a:rPr lang="pl-PL" altLang="pl-PL" noProof="1">
                <a:solidFill>
                  <a:srgbClr val="8E0000"/>
                </a:solidFill>
              </a:rPr>
              <a:t>• osobom </a:t>
            </a:r>
            <a:r>
              <a:rPr lang="pl-PL" altLang="pl-PL" noProof="1" smtClean="0">
                <a:solidFill>
                  <a:srgbClr val="8E0000"/>
                </a:solidFill>
              </a:rPr>
              <a:t>rozpoczynającą </a:t>
            </a:r>
            <a:r>
              <a:rPr lang="pl-PL" altLang="pl-PL" noProof="1">
                <a:solidFill>
                  <a:srgbClr val="8E0000"/>
                </a:solidFill>
              </a:rPr>
              <a:t>działalność gospodarczą na terenie województwa śląskiego</a:t>
            </a:r>
            <a:r>
              <a:rPr lang="pl-PL" altLang="pl-PL" noProof="1" smtClean="0"/>
              <a:t>.</a:t>
            </a:r>
            <a:endParaRPr lang="pl-PL" altLang="pl-PL" noProof="1"/>
          </a:p>
        </p:txBody>
      </p:sp>
      <p:sp>
        <p:nvSpPr>
          <p:cNvPr id="9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5D0BB6-5359-4DE2-B369-E3A71E3A3E5A}" type="slidenum">
              <a:rPr lang="pl-PL" sz="2000" b="1" smtClean="0">
                <a:solidFill>
                  <a:schemeClr val="accent6">
                    <a:lumMod val="75000"/>
                  </a:schemeClr>
                </a:solidFill>
              </a:rPr>
              <a:pPr>
                <a:defRPr/>
              </a:pPr>
              <a:t>4</a:t>
            </a:fld>
            <a:endParaRPr lang="pl-PL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22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12968" cy="1143000"/>
          </a:xfrm>
        </p:spPr>
        <p:txBody>
          <a:bodyPr>
            <a:normAutofit/>
          </a:bodyPr>
          <a:lstStyle/>
          <a:p>
            <a:r>
              <a:rPr lang="pl-PL" sz="3200" b="1" dirty="0" smtClean="0">
                <a:solidFill>
                  <a:srgbClr val="BE4155"/>
                </a:solidFill>
              </a:rPr>
              <a:t>Kapitał Funduszu przeznaczony </a:t>
            </a:r>
            <a:br>
              <a:rPr lang="pl-PL" sz="3200" b="1" dirty="0" smtClean="0">
                <a:solidFill>
                  <a:srgbClr val="BE4155"/>
                </a:solidFill>
              </a:rPr>
            </a:br>
            <a:r>
              <a:rPr lang="pl-PL" sz="3200" b="1" dirty="0" smtClean="0">
                <a:solidFill>
                  <a:srgbClr val="BE4155"/>
                </a:solidFill>
              </a:rPr>
              <a:t>na działalność pożyczkową </a:t>
            </a:r>
            <a:endParaRPr lang="pl-PL" sz="3200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94" y="3717032"/>
            <a:ext cx="3001108" cy="2448272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3491880" y="4512022"/>
            <a:ext cx="4320480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3200" b="1" dirty="0" smtClean="0">
                <a:solidFill>
                  <a:srgbClr val="5F1923"/>
                </a:solidFill>
              </a:rPr>
              <a:t>84 246 524</a:t>
            </a:r>
            <a:r>
              <a:rPr lang="pl-PL" sz="3200" dirty="0" smtClean="0">
                <a:solidFill>
                  <a:srgbClr val="5F1923"/>
                </a:solidFill>
              </a:rPr>
              <a:t> zł pozyskane środki zewnętrzne</a:t>
            </a:r>
            <a:endParaRPr lang="pl-PL" sz="3200" dirty="0">
              <a:solidFill>
                <a:srgbClr val="5F1923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3491880" y="3420289"/>
            <a:ext cx="54006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3200" b="1" dirty="0" smtClean="0">
                <a:solidFill>
                  <a:srgbClr val="5F1923"/>
                </a:solidFill>
              </a:rPr>
              <a:t>15 910 963</a:t>
            </a:r>
            <a:r>
              <a:rPr lang="pl-PL" sz="3200" dirty="0" smtClean="0">
                <a:solidFill>
                  <a:srgbClr val="5F1923"/>
                </a:solidFill>
              </a:rPr>
              <a:t> zł środki </a:t>
            </a:r>
            <a:r>
              <a:rPr lang="pl-PL" sz="3200" dirty="0">
                <a:solidFill>
                  <a:srgbClr val="5F1923"/>
                </a:solidFill>
              </a:rPr>
              <a:t>własne </a:t>
            </a: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2191">
            <a:off x="449991" y="2983199"/>
            <a:ext cx="3059834" cy="1916422"/>
          </a:xfrm>
          <a:prstGeom prst="rect">
            <a:avLst/>
          </a:prstGeom>
        </p:spPr>
      </p:pic>
      <p:sp>
        <p:nvSpPr>
          <p:cNvPr id="16" name="pole tekstowe 15"/>
          <p:cNvSpPr txBox="1"/>
          <p:nvPr/>
        </p:nvSpPr>
        <p:spPr>
          <a:xfrm>
            <a:off x="1395219" y="1869043"/>
            <a:ext cx="54248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7200" b="1" dirty="0" smtClean="0">
                <a:solidFill>
                  <a:srgbClr val="5F1923"/>
                </a:solidFill>
              </a:rPr>
              <a:t>100 157 487zł</a:t>
            </a:r>
            <a:endParaRPr lang="pl-PL" sz="7200" b="1" dirty="0">
              <a:solidFill>
                <a:srgbClr val="5F1923"/>
              </a:solidFill>
            </a:endParaRPr>
          </a:p>
        </p:txBody>
      </p:sp>
      <p:sp>
        <p:nvSpPr>
          <p:cNvPr id="9" name="Symbol zastępczy numeru slajdu 3"/>
          <p:cNvSpPr>
            <a:spLocks noGrp="1"/>
          </p:cNvSpPr>
          <p:nvPr>
            <p:ph type="sldNum" idx="11"/>
          </p:nvPr>
        </p:nvSpPr>
        <p:spPr>
          <a:xfrm>
            <a:off x="374725" y="6021288"/>
            <a:ext cx="452859" cy="471487"/>
          </a:xfrm>
        </p:spPr>
        <p:txBody>
          <a:bodyPr/>
          <a:lstStyle/>
          <a:p>
            <a:pPr>
              <a:defRPr/>
            </a:pPr>
            <a:fld id="{6B5D0BB6-5359-4DE2-B369-E3A71E3A3E5A}" type="slidenum">
              <a:rPr lang="pl-PL" sz="2000" b="1" smtClean="0">
                <a:solidFill>
                  <a:schemeClr val="accent6">
                    <a:lumMod val="75000"/>
                  </a:schemeClr>
                </a:solidFill>
              </a:rPr>
              <a:pPr>
                <a:defRPr/>
              </a:pPr>
              <a:t>5</a:t>
            </a:fld>
            <a:endParaRPr lang="pl-PL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90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12968" cy="1143000"/>
          </a:xfrm>
        </p:spPr>
        <p:txBody>
          <a:bodyPr>
            <a:normAutofit/>
          </a:bodyPr>
          <a:lstStyle/>
          <a:p>
            <a:r>
              <a:rPr lang="pl-PL" sz="3200" b="1" dirty="0" smtClean="0">
                <a:solidFill>
                  <a:srgbClr val="BE4155"/>
                </a:solidFill>
              </a:rPr>
              <a:t>Kapitał Funduszu </a:t>
            </a:r>
            <a:br>
              <a:rPr lang="pl-PL" sz="3200" b="1" dirty="0" smtClean="0">
                <a:solidFill>
                  <a:srgbClr val="BE4155"/>
                </a:solidFill>
              </a:rPr>
            </a:br>
            <a:r>
              <a:rPr lang="pl-PL" sz="3200" b="1" dirty="0" smtClean="0">
                <a:solidFill>
                  <a:srgbClr val="BE4155"/>
                </a:solidFill>
              </a:rPr>
              <a:t>źródła pochodzenia środków</a:t>
            </a:r>
            <a:endParaRPr lang="pl-PL" sz="3200" dirty="0"/>
          </a:p>
        </p:txBody>
      </p:sp>
      <p:sp>
        <p:nvSpPr>
          <p:cNvPr id="9" name="Symbol zastępczy numeru slajdu 3"/>
          <p:cNvSpPr>
            <a:spLocks noGrp="1"/>
          </p:cNvSpPr>
          <p:nvPr>
            <p:ph type="sldNum" idx="11"/>
          </p:nvPr>
        </p:nvSpPr>
        <p:spPr>
          <a:xfrm>
            <a:off x="374725" y="6021288"/>
            <a:ext cx="452859" cy="471487"/>
          </a:xfrm>
        </p:spPr>
        <p:txBody>
          <a:bodyPr/>
          <a:lstStyle/>
          <a:p>
            <a:pPr>
              <a:defRPr/>
            </a:pPr>
            <a:fld id="{6B5D0BB6-5359-4DE2-B369-E3A71E3A3E5A}" type="slidenum">
              <a:rPr lang="pl-PL" sz="2000" b="1" smtClean="0">
                <a:solidFill>
                  <a:schemeClr val="accent6">
                    <a:lumMod val="75000"/>
                  </a:schemeClr>
                </a:solidFill>
              </a:rPr>
              <a:pPr>
                <a:defRPr/>
              </a:pPr>
              <a:t>6</a:t>
            </a:fld>
            <a:endParaRPr lang="pl-PL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3" name="Wykres 2"/>
          <p:cNvGraphicFramePr/>
          <p:nvPr>
            <p:extLst>
              <p:ext uri="{D42A27DB-BD31-4B8C-83A1-F6EECF244321}">
                <p14:modId xmlns:p14="http://schemas.microsoft.com/office/powerpoint/2010/main" val="95981343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Obraz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2191">
            <a:off x="-126074" y="4406031"/>
            <a:ext cx="3059834" cy="191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28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954759"/>
          </a:xfrm>
        </p:spPr>
        <p:txBody>
          <a:bodyPr>
            <a:normAutofit fontScale="90000"/>
          </a:bodyPr>
          <a:lstStyle/>
          <a:p>
            <a:r>
              <a:rPr lang="pl-PL" sz="3600" b="1" dirty="0" smtClean="0">
                <a:solidFill>
                  <a:srgbClr val="8E0000"/>
                </a:solidFill>
              </a:rPr>
              <a:t>Fundusz dla Śląska </a:t>
            </a:r>
            <a:r>
              <a:rPr lang="pl-PL" sz="3200" dirty="0">
                <a:solidFill>
                  <a:srgbClr val="8E0000"/>
                </a:solidFill>
              </a:rPr>
              <a:t/>
            </a:r>
            <a:br>
              <a:rPr lang="pl-PL" sz="3200" dirty="0">
                <a:solidFill>
                  <a:srgbClr val="8E0000"/>
                </a:solidFill>
              </a:rPr>
            </a:br>
            <a:r>
              <a:rPr lang="pl-PL" sz="3100" dirty="0" smtClean="0">
                <a:solidFill>
                  <a:srgbClr val="8E0000"/>
                </a:solidFill>
              </a:rPr>
              <a:t>umarzalne pożyczki na tworzenie miejsc pracy, </a:t>
            </a:r>
            <a:br>
              <a:rPr lang="pl-PL" sz="3100" dirty="0" smtClean="0">
                <a:solidFill>
                  <a:srgbClr val="8E0000"/>
                </a:solidFill>
              </a:rPr>
            </a:br>
            <a:r>
              <a:rPr lang="pl-PL" sz="3100" dirty="0" smtClean="0">
                <a:solidFill>
                  <a:srgbClr val="8E0000"/>
                </a:solidFill>
              </a:rPr>
              <a:t>środki pochodziły z </a:t>
            </a:r>
            <a:r>
              <a:rPr lang="pl-PL" sz="3100" b="1" dirty="0" smtClean="0">
                <a:solidFill>
                  <a:srgbClr val="8E0000"/>
                </a:solidFill>
              </a:rPr>
              <a:t>Banku </a:t>
            </a:r>
            <a:r>
              <a:rPr lang="pl-PL" sz="3100" b="1" dirty="0">
                <a:solidFill>
                  <a:srgbClr val="8E0000"/>
                </a:solidFill>
              </a:rPr>
              <a:t>Rozwoju Rady </a:t>
            </a:r>
            <a:r>
              <a:rPr lang="pl-PL" sz="3100" b="1" dirty="0" smtClean="0">
                <a:solidFill>
                  <a:srgbClr val="8E0000"/>
                </a:solidFill>
              </a:rPr>
              <a:t>Europy, </a:t>
            </a:r>
            <a:br>
              <a:rPr lang="pl-PL" sz="3100" b="1" dirty="0" smtClean="0">
                <a:solidFill>
                  <a:srgbClr val="8E0000"/>
                </a:solidFill>
              </a:rPr>
            </a:br>
            <a:r>
              <a:rPr lang="pl-PL" sz="3100" dirty="0" smtClean="0">
                <a:solidFill>
                  <a:srgbClr val="8E0000"/>
                </a:solidFill>
              </a:rPr>
              <a:t>termin realizacji projektu lata  2004 do 2008,</a:t>
            </a:r>
            <a:br>
              <a:rPr lang="pl-PL" sz="3100" dirty="0" smtClean="0">
                <a:solidFill>
                  <a:srgbClr val="8E0000"/>
                </a:solidFill>
              </a:rPr>
            </a:br>
            <a:r>
              <a:rPr lang="pl-PL" sz="3100" dirty="0" smtClean="0">
                <a:solidFill>
                  <a:srgbClr val="8E0000"/>
                </a:solidFill>
              </a:rPr>
              <a:t>podpisano </a:t>
            </a:r>
            <a:r>
              <a:rPr lang="pl-PL" sz="3100" b="1" u="sng" dirty="0" smtClean="0">
                <a:solidFill>
                  <a:srgbClr val="8E0000"/>
                </a:solidFill>
              </a:rPr>
              <a:t>428 umów na kwotę 54 mln złotych</a:t>
            </a:r>
            <a:r>
              <a:rPr lang="pl-PL" sz="3100" dirty="0" smtClean="0">
                <a:solidFill>
                  <a:srgbClr val="8E0000"/>
                </a:solidFill>
              </a:rPr>
              <a:t>, powstało 2 700  nowych miejsc pracy.   </a:t>
            </a:r>
            <a:endParaRPr lang="pl-PL" sz="3100" dirty="0">
              <a:solidFill>
                <a:srgbClr val="8E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59632" y="5556821"/>
            <a:ext cx="7159262" cy="504056"/>
          </a:xfrm>
        </p:spPr>
        <p:txBody>
          <a:bodyPr>
            <a:normAutofit fontScale="92500" lnSpcReduction="10000"/>
          </a:bodyPr>
          <a:lstStyle/>
          <a:p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9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5D0BB6-5359-4DE2-B369-E3A71E3A3E5A}" type="slidenum">
              <a:rPr lang="pl-PL" sz="2000" b="1" smtClean="0">
                <a:solidFill>
                  <a:schemeClr val="accent6">
                    <a:lumMod val="75000"/>
                  </a:schemeClr>
                </a:solidFill>
              </a:rPr>
              <a:pPr>
                <a:defRPr/>
              </a:pPr>
              <a:t>7</a:t>
            </a:fld>
            <a:endParaRPr lang="pl-PL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808849"/>
            <a:ext cx="1811269" cy="1477614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1763688" y="692696"/>
            <a:ext cx="56324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pl-PL" sz="3200" b="1" dirty="0">
                <a:solidFill>
                  <a:srgbClr val="BE4155"/>
                </a:solidFill>
              </a:rPr>
              <a:t>Zrealizowane projekty</a:t>
            </a:r>
            <a:endParaRPr lang="pl-PL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48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810743"/>
          </a:xfrm>
        </p:spPr>
        <p:txBody>
          <a:bodyPr>
            <a:normAutofit fontScale="90000"/>
          </a:bodyPr>
          <a:lstStyle/>
          <a:p>
            <a:r>
              <a:rPr lang="pl-PL" sz="3200" b="1" dirty="0">
                <a:solidFill>
                  <a:srgbClr val="8E0000"/>
                </a:solidFill>
              </a:rPr>
              <a:t>Fundusz na Start </a:t>
            </a:r>
            <a:br>
              <a:rPr lang="pl-PL" sz="3200" b="1" dirty="0">
                <a:solidFill>
                  <a:srgbClr val="8E0000"/>
                </a:solidFill>
              </a:rPr>
            </a:br>
            <a:r>
              <a:rPr lang="pl-PL" sz="3200" dirty="0">
                <a:solidFill>
                  <a:srgbClr val="8E0000"/>
                </a:solidFill>
              </a:rPr>
              <a:t>Dotacje na rozpoczęcie działalności gospodarczej,</a:t>
            </a:r>
            <a:br>
              <a:rPr lang="pl-PL" sz="3200" dirty="0">
                <a:solidFill>
                  <a:srgbClr val="8E0000"/>
                </a:solidFill>
              </a:rPr>
            </a:br>
            <a:r>
              <a:rPr lang="pl-PL" sz="3200" dirty="0">
                <a:solidFill>
                  <a:srgbClr val="8E0000"/>
                </a:solidFill>
              </a:rPr>
              <a:t>Projekt finansowany w ramach </a:t>
            </a:r>
            <a:r>
              <a:rPr lang="pl-PL" sz="3200" b="1" dirty="0">
                <a:solidFill>
                  <a:srgbClr val="8E0000"/>
                </a:solidFill>
              </a:rPr>
              <a:t>Programu Operacyjnego Kapitał Ludzki</a:t>
            </a:r>
            <a:r>
              <a:rPr lang="pl-PL" sz="3200" dirty="0">
                <a:solidFill>
                  <a:srgbClr val="8E0000"/>
                </a:solidFill>
              </a:rPr>
              <a:t>, </a:t>
            </a:r>
            <a:r>
              <a:rPr lang="pl-PL" sz="3200" dirty="0" smtClean="0">
                <a:solidFill>
                  <a:srgbClr val="8E0000"/>
                </a:solidFill>
              </a:rPr>
              <a:t>Działanie </a:t>
            </a:r>
            <a:r>
              <a:rPr lang="pl-PL" sz="3200" dirty="0">
                <a:solidFill>
                  <a:srgbClr val="8E0000"/>
                </a:solidFill>
              </a:rPr>
              <a:t>6.2 </a:t>
            </a:r>
            <a:br>
              <a:rPr lang="pl-PL" sz="3200" dirty="0">
                <a:solidFill>
                  <a:srgbClr val="8E0000"/>
                </a:solidFill>
              </a:rPr>
            </a:br>
            <a:r>
              <a:rPr lang="pl-PL" sz="3200" dirty="0">
                <a:solidFill>
                  <a:srgbClr val="8E0000"/>
                </a:solidFill>
              </a:rPr>
              <a:t>Uruchomiono </a:t>
            </a:r>
            <a:r>
              <a:rPr lang="pl-PL" sz="3200" u="sng" dirty="0">
                <a:solidFill>
                  <a:srgbClr val="8E0000"/>
                </a:solidFill>
              </a:rPr>
              <a:t>27 nowych działalności </a:t>
            </a:r>
            <a:r>
              <a:rPr lang="pl-PL" sz="3200" dirty="0">
                <a:solidFill>
                  <a:srgbClr val="8E0000"/>
                </a:solidFill>
              </a:rPr>
              <a:t>gospodarczych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63688" y="5589240"/>
            <a:ext cx="6570960" cy="744488"/>
          </a:xfrm>
        </p:spPr>
        <p:txBody>
          <a:bodyPr>
            <a:normAutofit/>
          </a:bodyPr>
          <a:lstStyle/>
          <a:p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9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5D0BB6-5359-4DE2-B369-E3A71E3A3E5A}" type="slidenum">
              <a:rPr lang="pl-PL" sz="2000" b="1" smtClean="0">
                <a:solidFill>
                  <a:schemeClr val="accent6">
                    <a:lumMod val="75000"/>
                  </a:schemeClr>
                </a:solidFill>
              </a:rPr>
              <a:pPr>
                <a:defRPr/>
              </a:pPr>
              <a:t>8</a:t>
            </a:fld>
            <a:endParaRPr lang="pl-PL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808849"/>
            <a:ext cx="1811269" cy="1477614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1763688" y="692696"/>
            <a:ext cx="56324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pl-PL" sz="3200" b="1" dirty="0">
                <a:solidFill>
                  <a:srgbClr val="BE4155"/>
                </a:solidFill>
              </a:rPr>
              <a:t>Zrealizowane projekty</a:t>
            </a:r>
            <a:endParaRPr lang="pl-PL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79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sz="1600" b="1" dirty="0" smtClean="0">
              <a:solidFill>
                <a:srgbClr val="8E0000"/>
              </a:solidFill>
            </a:endParaRPr>
          </a:p>
          <a:p>
            <a:r>
              <a:rPr lang="pl-PL" sz="3600" b="1" dirty="0" smtClean="0">
                <a:solidFill>
                  <a:srgbClr val="8E0000"/>
                </a:solidFill>
              </a:rPr>
              <a:t>Regionalny Fundusz Pożyczkowy </a:t>
            </a:r>
          </a:p>
          <a:p>
            <a:endParaRPr lang="pl-PL" sz="2400" b="1" dirty="0" smtClean="0">
              <a:solidFill>
                <a:srgbClr val="8E0000"/>
              </a:solidFill>
            </a:endParaRPr>
          </a:p>
          <a:p>
            <a:r>
              <a:rPr lang="pl-PL" sz="3600" b="1" dirty="0" smtClean="0">
                <a:solidFill>
                  <a:srgbClr val="8E0000"/>
                </a:solidFill>
              </a:rPr>
              <a:t>Śląski Fundusz Pożyczkowy </a:t>
            </a:r>
          </a:p>
          <a:p>
            <a:endParaRPr lang="pl-PL" sz="2000" b="1" dirty="0" smtClean="0">
              <a:solidFill>
                <a:srgbClr val="8E0000"/>
              </a:solidFill>
            </a:endParaRPr>
          </a:p>
          <a:p>
            <a:r>
              <a:rPr lang="pl-PL" sz="3600" b="1" dirty="0" smtClean="0">
                <a:solidFill>
                  <a:srgbClr val="8E0000"/>
                </a:solidFill>
              </a:rPr>
              <a:t>Rozpocznij działalność – poŻyczymy Ci sukcesu</a:t>
            </a:r>
            <a:endParaRPr lang="pl-PL" sz="3600" b="1" dirty="0">
              <a:solidFill>
                <a:srgbClr val="8E0000"/>
              </a:solidFill>
            </a:endParaRPr>
          </a:p>
        </p:txBody>
      </p:sp>
      <p:sp>
        <p:nvSpPr>
          <p:cNvPr id="9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5D0BB6-5359-4DE2-B369-E3A71E3A3E5A}" type="slidenum">
              <a:rPr lang="pl-PL" sz="2000" b="1" smtClean="0">
                <a:solidFill>
                  <a:schemeClr val="accent6">
                    <a:lumMod val="75000"/>
                  </a:schemeClr>
                </a:solidFill>
              </a:rPr>
              <a:pPr>
                <a:defRPr/>
              </a:pPr>
              <a:t>9</a:t>
            </a:fld>
            <a:endParaRPr lang="pl-PL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808849"/>
            <a:ext cx="1811269" cy="1477614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1763688" y="692696"/>
            <a:ext cx="56324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pl-PL" sz="3600" b="1" dirty="0" smtClean="0">
                <a:solidFill>
                  <a:srgbClr val="BE4155"/>
                </a:solidFill>
              </a:rPr>
              <a:t>Realizowane </a:t>
            </a:r>
            <a:r>
              <a:rPr lang="pl-PL" sz="3600" b="1" dirty="0">
                <a:solidFill>
                  <a:srgbClr val="BE4155"/>
                </a:solidFill>
              </a:rPr>
              <a:t>projekty</a:t>
            </a:r>
            <a:endParaRPr lang="pl-PL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14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1685</TotalTime>
  <Words>511</Words>
  <Application>Microsoft Office PowerPoint</Application>
  <PresentationFormat>Pokaz na ekranie (4:3)</PresentationFormat>
  <Paragraphs>99</Paragraphs>
  <Slides>18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Prezentacja programu PowerPoint</vt:lpstr>
      <vt:lpstr>Geneza powstania</vt:lpstr>
      <vt:lpstr>Przedmiot działania Spółki:</vt:lpstr>
      <vt:lpstr>Działalność pożyczkowa Funduszu</vt:lpstr>
      <vt:lpstr>Kapitał Funduszu przeznaczony  na działalność pożyczkową </vt:lpstr>
      <vt:lpstr>Kapitał Funduszu  źródła pochodzenia środków</vt:lpstr>
      <vt:lpstr>Fundusz dla Śląska  umarzalne pożyczki na tworzenie miejsc pracy,  środki pochodziły z Banku Rozwoju Rady Europy,  termin realizacji projektu lata  2004 do 2008, podpisano 428 umów na kwotę 54 mln złotych, powstało 2 700  nowych miejsc pracy.   </vt:lpstr>
      <vt:lpstr>Fundusz na Start  Dotacje na rozpoczęcie działalności gospodarczej, Projekt finansowany w ramach Programu Operacyjnego Kapitał Ludzki, Działanie 6.2  Uruchomiono 27 nowych działalności gospodarczych </vt:lpstr>
      <vt:lpstr>Prezentacja programu PowerPoint</vt:lpstr>
      <vt:lpstr>Prezentacja programu PowerPoint</vt:lpstr>
      <vt:lpstr>Pożyczka na bieżące wydatki</vt:lpstr>
      <vt:lpstr>Pożyczka na cel inwestycyjny</vt:lpstr>
      <vt:lpstr>Preferencyjna pożyczka na rozpoczęcie działalności gospodarczej </vt:lpstr>
      <vt:lpstr>Efekty działalności pożyczkowej 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Krystyna Koczon</dc:creator>
  <cp:lastModifiedBy>puppszczyna45</cp:lastModifiedBy>
  <cp:revision>147</cp:revision>
  <cp:lastPrinted>2014-05-28T13:38:43Z</cp:lastPrinted>
  <dcterms:created xsi:type="dcterms:W3CDTF">2013-06-14T13:25:22Z</dcterms:created>
  <dcterms:modified xsi:type="dcterms:W3CDTF">2015-11-25T12:42:03Z</dcterms:modified>
</cp:coreProperties>
</file>